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547" r:id="rId3"/>
    <p:sldId id="257" r:id="rId4"/>
    <p:sldId id="548" r:id="rId5"/>
    <p:sldId id="259" r:id="rId6"/>
    <p:sldId id="260" r:id="rId7"/>
    <p:sldId id="549" r:id="rId8"/>
    <p:sldId id="550" r:id="rId9"/>
    <p:sldId id="551" r:id="rId10"/>
    <p:sldId id="552" r:id="rId11"/>
    <p:sldId id="553" r:id="rId12"/>
    <p:sldId id="554" r:id="rId13"/>
    <p:sldId id="555" r:id="rId14"/>
    <p:sldId id="266" r:id="rId15"/>
    <p:sldId id="337" r:id="rId16"/>
    <p:sldId id="338" r:id="rId17"/>
    <p:sldId id="339" r:id="rId18"/>
    <p:sldId id="340" r:id="rId19"/>
    <p:sldId id="341" r:id="rId20"/>
    <p:sldId id="342" r:id="rId21"/>
    <p:sldId id="320" r:id="rId22"/>
    <p:sldId id="343" r:id="rId23"/>
    <p:sldId id="487" r:id="rId24"/>
    <p:sldId id="488" r:id="rId25"/>
    <p:sldId id="489" r:id="rId26"/>
    <p:sldId id="490" r:id="rId27"/>
    <p:sldId id="491" r:id="rId28"/>
    <p:sldId id="335" r:id="rId29"/>
    <p:sldId id="492" r:id="rId30"/>
    <p:sldId id="344" r:id="rId31"/>
    <p:sldId id="493" r:id="rId32"/>
    <p:sldId id="328" r:id="rId33"/>
    <p:sldId id="329" r:id="rId34"/>
    <p:sldId id="330" r:id="rId35"/>
    <p:sldId id="331" r:id="rId36"/>
    <p:sldId id="332" r:id="rId37"/>
    <p:sldId id="333" r:id="rId38"/>
    <p:sldId id="334" r:id="rId39"/>
    <p:sldId id="375" r:id="rId40"/>
    <p:sldId id="345" r:id="rId41"/>
    <p:sldId id="346" r:id="rId42"/>
    <p:sldId id="347" r:id="rId43"/>
    <p:sldId id="348" r:id="rId44"/>
    <p:sldId id="381" r:id="rId45"/>
    <p:sldId id="349" r:id="rId46"/>
    <p:sldId id="350" r:id="rId47"/>
    <p:sldId id="351" r:id="rId48"/>
    <p:sldId id="352" r:id="rId49"/>
    <p:sldId id="353" r:id="rId50"/>
    <p:sldId id="354" r:id="rId51"/>
    <p:sldId id="467" r:id="rId52"/>
    <p:sldId id="468" r:id="rId53"/>
    <p:sldId id="469" r:id="rId54"/>
    <p:sldId id="470" r:id="rId55"/>
    <p:sldId id="471" r:id="rId56"/>
    <p:sldId id="472" r:id="rId57"/>
    <p:sldId id="473" r:id="rId58"/>
    <p:sldId id="474" r:id="rId59"/>
    <p:sldId id="475" r:id="rId60"/>
    <p:sldId id="476" r:id="rId61"/>
    <p:sldId id="477" r:id="rId62"/>
    <p:sldId id="478" r:id="rId63"/>
    <p:sldId id="479" r:id="rId64"/>
    <p:sldId id="480" r:id="rId65"/>
    <p:sldId id="481" r:id="rId66"/>
    <p:sldId id="482" r:id="rId67"/>
    <p:sldId id="483" r:id="rId68"/>
    <p:sldId id="484" r:id="rId69"/>
    <p:sldId id="485" r:id="rId70"/>
    <p:sldId id="486" r:id="rId71"/>
    <p:sldId id="296" r:id="rId72"/>
    <p:sldId id="465" r:id="rId73"/>
    <p:sldId id="466" r:id="rId74"/>
    <p:sldId id="272" r:id="rId75"/>
    <p:sldId id="273" r:id="rId76"/>
    <p:sldId id="267" r:id="rId77"/>
    <p:sldId id="268" r:id="rId78"/>
    <p:sldId id="274" r:id="rId79"/>
    <p:sldId id="275" r:id="rId80"/>
    <p:sldId id="277" r:id="rId81"/>
    <p:sldId id="276" r:id="rId82"/>
    <p:sldId id="270" r:id="rId83"/>
    <p:sldId id="445" r:id="rId84"/>
    <p:sldId id="446" r:id="rId85"/>
    <p:sldId id="447" r:id="rId86"/>
    <p:sldId id="448" r:id="rId87"/>
    <p:sldId id="449" r:id="rId88"/>
    <p:sldId id="450" r:id="rId89"/>
    <p:sldId id="451" r:id="rId90"/>
    <p:sldId id="452" r:id="rId91"/>
    <p:sldId id="453" r:id="rId92"/>
    <p:sldId id="454" r:id="rId93"/>
    <p:sldId id="455" r:id="rId94"/>
    <p:sldId id="456" r:id="rId95"/>
    <p:sldId id="457" r:id="rId96"/>
    <p:sldId id="458" r:id="rId97"/>
    <p:sldId id="459" r:id="rId98"/>
    <p:sldId id="460" r:id="rId99"/>
    <p:sldId id="461" r:id="rId100"/>
    <p:sldId id="462" r:id="rId101"/>
    <p:sldId id="463" r:id="rId102"/>
    <p:sldId id="464" r:id="rId103"/>
    <p:sldId id="425" r:id="rId104"/>
    <p:sldId id="426" r:id="rId105"/>
    <p:sldId id="427" r:id="rId106"/>
    <p:sldId id="428" r:id="rId107"/>
    <p:sldId id="429" r:id="rId108"/>
    <p:sldId id="430" r:id="rId109"/>
    <p:sldId id="431" r:id="rId110"/>
    <p:sldId id="432" r:id="rId111"/>
    <p:sldId id="433" r:id="rId112"/>
    <p:sldId id="434" r:id="rId113"/>
    <p:sldId id="435" r:id="rId114"/>
    <p:sldId id="436" r:id="rId115"/>
    <p:sldId id="437" r:id="rId116"/>
    <p:sldId id="438" r:id="rId117"/>
    <p:sldId id="439" r:id="rId118"/>
    <p:sldId id="440" r:id="rId119"/>
    <p:sldId id="441" r:id="rId120"/>
    <p:sldId id="442" r:id="rId121"/>
    <p:sldId id="443" r:id="rId122"/>
    <p:sldId id="444"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 Testing" id="{C59BFF73-78FA-4D6F-91E3-E0810B975D51}">
          <p14:sldIdLst>
            <p14:sldId id="547"/>
            <p14:sldId id="257"/>
            <p14:sldId id="548"/>
            <p14:sldId id="259"/>
            <p14:sldId id="260"/>
            <p14:sldId id="549"/>
            <p14:sldId id="550"/>
            <p14:sldId id="551"/>
            <p14:sldId id="552"/>
            <p14:sldId id="553"/>
            <p14:sldId id="554"/>
            <p14:sldId id="555"/>
            <p14:sldId id="266"/>
          </p14:sldIdLst>
        </p14:section>
        <p14:section name="项目：内部审计和风控" id="{DBF934B1-ECED-41D3-881C-80C008AF776F}">
          <p14:sldIdLst>
            <p14:sldId id="337"/>
            <p14:sldId id="338"/>
            <p14:sldId id="339"/>
            <p14:sldId id="340"/>
            <p14:sldId id="341"/>
            <p14:sldId id="342"/>
            <p14:sldId id="320"/>
            <p14:sldId id="343"/>
            <p14:sldId id="487"/>
            <p14:sldId id="488"/>
            <p14:sldId id="489"/>
            <p14:sldId id="490"/>
            <p14:sldId id="491"/>
            <p14:sldId id="335"/>
            <p14:sldId id="492"/>
            <p14:sldId id="344"/>
            <p14:sldId id="493"/>
            <p14:sldId id="328"/>
            <p14:sldId id="329"/>
            <p14:sldId id="330"/>
            <p14:sldId id="331"/>
            <p14:sldId id="332"/>
            <p14:sldId id="333"/>
            <p14:sldId id="334"/>
            <p14:sldId id="375"/>
          </p14:sldIdLst>
        </p14:section>
        <p14:section name="项目：HR人事" id="{318C09DC-5209-4349-BF2D-2882EB4BAA3E}">
          <p14:sldIdLst>
            <p14:sldId id="345"/>
            <p14:sldId id="346"/>
            <p14:sldId id="347"/>
            <p14:sldId id="348"/>
            <p14:sldId id="381"/>
            <p14:sldId id="349"/>
            <p14:sldId id="350"/>
            <p14:sldId id="351"/>
            <p14:sldId id="352"/>
            <p14:sldId id="353"/>
            <p14:sldId id="354"/>
          </p14:sldIdLst>
        </p14:section>
        <p14:section name="项目：信贷 credit" id="{205A2670-4689-4665-80CF-9049D27E5CDF}">
          <p14:sldIdLst>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Lst>
        </p14:section>
        <p14:section name="项目：销售Sales" id="{8DEFD3AC-5673-4807-8425-DDD3D2C9497A}">
          <p14:sldIdLst>
            <p14:sldId id="296"/>
            <p14:sldId id="465"/>
            <p14:sldId id="466"/>
            <p14:sldId id="272"/>
            <p14:sldId id="273"/>
            <p14:sldId id="267"/>
            <p14:sldId id="268"/>
            <p14:sldId id="274"/>
            <p14:sldId id="275"/>
            <p14:sldId id="277"/>
            <p14:sldId id="276"/>
            <p14:sldId id="270"/>
          </p14:sldIdLst>
        </p14:section>
        <p14:section name="项目：市场营销Marketing" id="{95D4DEC8-6121-4F1F-B92D-974F3CC3C70B}">
          <p14:sldIdLst>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74" autoAdjust="0"/>
    <p:restoredTop sz="94660"/>
  </p:normalViewPr>
  <p:slideViewPr>
    <p:cSldViewPr snapToGrid="0">
      <p:cViewPr varScale="1">
        <p:scale>
          <a:sx n="63" d="100"/>
          <a:sy n="63" d="100"/>
        </p:scale>
        <p:origin x="72"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26C63-40AC-05E8-FDDB-4D966F297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D81C9E-6294-AA48-8C8C-3F012ED63F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1354E6-4FA5-E7A6-C333-E5EECE8FFBCD}"/>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5" name="Footer Placeholder 4">
            <a:extLst>
              <a:ext uri="{FF2B5EF4-FFF2-40B4-BE49-F238E27FC236}">
                <a16:creationId xmlns:a16="http://schemas.microsoft.com/office/drawing/2014/main" id="{3DA1ABB6-EF21-FC31-21AC-C509F2FEA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B5B56-D3D0-2D61-26E0-81F0894B9B59}"/>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2805045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E4E72-839A-23D9-D088-EA86861EE4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EE1C6C-46CD-81DA-7875-B2F0FB822D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F2211-3862-95D0-3DE1-70185B1EC877}"/>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5" name="Footer Placeholder 4">
            <a:extLst>
              <a:ext uri="{FF2B5EF4-FFF2-40B4-BE49-F238E27FC236}">
                <a16:creationId xmlns:a16="http://schemas.microsoft.com/office/drawing/2014/main" id="{BDFA5DDA-C71F-ACF4-9529-173EB849F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BC1A8-24A2-2700-4C57-BAE8ECC42FDE}"/>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1801589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D9DD54-0DE3-625B-2754-EAB53166F3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9D5B42-93C5-8E75-47E8-8B10927234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EB82C5-7063-7059-7542-3F1F7A90B86A}"/>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5" name="Footer Placeholder 4">
            <a:extLst>
              <a:ext uri="{FF2B5EF4-FFF2-40B4-BE49-F238E27FC236}">
                <a16:creationId xmlns:a16="http://schemas.microsoft.com/office/drawing/2014/main" id="{1E9AE7CE-2908-2BAF-044B-08FA202DE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5DBF0-D74C-884F-856D-1D501CFAAB99}"/>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2696151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2A15BD4-B16E-4AC9-9811-6ED0603FEAC9}" type="datetimeFigureOut">
              <a:rPr lang="en-US" smtClean="0"/>
              <a:t>8/14/2022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3083819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A15BD4-B16E-4AC9-9811-6ED0603FEAC9}" type="datetimeFigureOut">
              <a:rPr lang="en-US" smtClean="0"/>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663678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A15BD4-B16E-4AC9-9811-6ED0603FEAC9}" type="datetimeFigureOut">
              <a:rPr lang="en-US" smtClean="0"/>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998246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A15BD4-B16E-4AC9-9811-6ED0603FEAC9}" type="datetimeFigureOut">
              <a:rPr lang="en-US" smtClean="0"/>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168792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A15BD4-B16E-4AC9-9811-6ED0603FEAC9}" type="datetimeFigureOut">
              <a:rPr lang="en-US" smtClean="0"/>
              <a:t>8/14/2022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2143857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A15BD4-B16E-4AC9-9811-6ED0603FEAC9}" type="datetimeFigureOut">
              <a:rPr lang="en-US" smtClean="0"/>
              <a:t>8/14/2022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48894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A15BD4-B16E-4AC9-9811-6ED0603FEAC9}" type="datetimeFigureOut">
              <a:rPr lang="en-US" smtClean="0"/>
              <a:t>8/14/2022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4109461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A15BD4-B16E-4AC9-9811-6ED0603FEAC9}" type="datetimeFigureOut">
              <a:rPr lang="en-US" smtClean="0"/>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1194878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61C8C-623B-CC2E-313A-94CB6FB9B1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205879-81C9-3BF3-1AD1-19AA184F64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D2A29-6873-1A80-499B-3D00592D614C}"/>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5" name="Footer Placeholder 4">
            <a:extLst>
              <a:ext uri="{FF2B5EF4-FFF2-40B4-BE49-F238E27FC236}">
                <a16:creationId xmlns:a16="http://schemas.microsoft.com/office/drawing/2014/main" id="{713072CE-3ED3-7941-19C6-1F97B8971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30369-C04F-ABAC-4BE7-3F8A60C81CE4}"/>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2720008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A15BD4-B16E-4AC9-9811-6ED0603FEAC9}" type="datetimeFigureOut">
              <a:rPr lang="en-US" smtClean="0"/>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1606805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A15BD4-B16E-4AC9-9811-6ED0603FEAC9}" type="datetimeFigureOut">
              <a:rPr lang="en-US" smtClean="0"/>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3734951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A15BD4-B16E-4AC9-9811-6ED0603FEAC9}" type="datetimeFigureOut">
              <a:rPr lang="en-US" smtClean="0"/>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14753200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A15BD4-B16E-4AC9-9811-6ED0603FEAC9}" type="datetimeFigureOut">
              <a:rPr lang="en-US" smtClean="0"/>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32B4-4221-40DE-8395-CEAE3274D4DF}"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006869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A15BD4-B16E-4AC9-9811-6ED0603FEAC9}" type="datetimeFigureOut">
              <a:rPr lang="en-US" smtClean="0"/>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1054902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2A15BD4-B16E-4AC9-9811-6ED0603FEAC9}" type="datetimeFigureOut">
              <a:rPr lang="en-US" smtClean="0"/>
              <a:t>8/14/2022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10785463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2A15BD4-B16E-4AC9-9811-6ED0603FEAC9}" type="datetimeFigureOut">
              <a:rPr lang="en-US" smtClean="0"/>
              <a:t>8/14/2022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2934684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A15BD4-B16E-4AC9-9811-6ED0603FEAC9}" type="datetimeFigureOut">
              <a:rPr lang="en-US" smtClean="0"/>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2955031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A15BD4-B16E-4AC9-9811-6ED0603FEAC9}" type="datetimeFigureOut">
              <a:rPr lang="en-US" smtClean="0"/>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E132B4-4221-40DE-8395-CEAE3274D4DF}" type="slidenum">
              <a:rPr lang="en-US" smtClean="0"/>
              <a:t>‹#›</a:t>
            </a:fld>
            <a:endParaRPr lang="en-US"/>
          </a:p>
        </p:txBody>
      </p:sp>
    </p:spTree>
    <p:extLst>
      <p:ext uri="{BB962C8B-B14F-4D97-AF65-F5344CB8AC3E}">
        <p14:creationId xmlns:p14="http://schemas.microsoft.com/office/powerpoint/2010/main" val="330372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B2652-76EE-FDF8-9E94-4F23D4D8EB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80FAA0-7362-5672-2080-76336C6930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8D795-1B32-234F-8B4C-4B31509B6B83}"/>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5" name="Footer Placeholder 4">
            <a:extLst>
              <a:ext uri="{FF2B5EF4-FFF2-40B4-BE49-F238E27FC236}">
                <a16:creationId xmlns:a16="http://schemas.microsoft.com/office/drawing/2014/main" id="{3965FCED-D6ED-3013-8236-A6BA02882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6A4B1-243A-79C0-4D3E-84B7E1340311}"/>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2300943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D0C8-8AE1-E273-4283-95E5E192AC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E6F74-1F33-8D0B-18FB-FEE96507C8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32D846-E25F-0DCC-BE99-9F6A6B804B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16DF00-3D46-1FEE-7CAF-C45E801C0F93}"/>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6" name="Footer Placeholder 5">
            <a:extLst>
              <a:ext uri="{FF2B5EF4-FFF2-40B4-BE49-F238E27FC236}">
                <a16:creationId xmlns:a16="http://schemas.microsoft.com/office/drawing/2014/main" id="{DA6B8D8C-ED04-B864-AB31-9AB9560BD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501FF-D21A-D6EE-A5ED-D5675ED6CA87}"/>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2618639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0C387-A346-E365-08D7-31D1168DC9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1C72BA-8087-1C2A-2B6B-42A2B2ED1C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AE0C9B-87DF-F917-4CBA-22874FB51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6E3E79-F97E-BDAD-4432-EA2DAE09DE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B2AF33-A1DE-52D2-9DCB-1031D7BA47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D06052-36B7-9FD6-363E-ECCE1E451E33}"/>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8" name="Footer Placeholder 7">
            <a:extLst>
              <a:ext uri="{FF2B5EF4-FFF2-40B4-BE49-F238E27FC236}">
                <a16:creationId xmlns:a16="http://schemas.microsoft.com/office/drawing/2014/main" id="{98AAD623-F136-DF24-93A9-C28D93F903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C9BF7A-17E8-EF6A-09F0-1104D54AB25D}"/>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45205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F7E05-8940-D609-5958-90DC71AB58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C61E8D-83CF-0644-51E6-001F5D2E1B65}"/>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4" name="Footer Placeholder 3">
            <a:extLst>
              <a:ext uri="{FF2B5EF4-FFF2-40B4-BE49-F238E27FC236}">
                <a16:creationId xmlns:a16="http://schemas.microsoft.com/office/drawing/2014/main" id="{0400598B-78C9-6B60-5C06-0C2BDB6982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6D6303-E213-7122-B24A-ED7DA6C3EC9F}"/>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1862101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5713BC-5B89-F9F1-C236-F42BE481705A}"/>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3" name="Footer Placeholder 2">
            <a:extLst>
              <a:ext uri="{FF2B5EF4-FFF2-40B4-BE49-F238E27FC236}">
                <a16:creationId xmlns:a16="http://schemas.microsoft.com/office/drawing/2014/main" id="{3D23C221-6306-6273-26F5-C041FB225A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E6F60B-36A1-9290-E3A6-517F69A6F0C7}"/>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178262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DE87-2F8C-EDCD-1CF0-23B78EF5C1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6F1051-1C8A-CC4B-92EE-8A1B1D101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362B96-F86D-7833-B1D5-F35E41252B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E315A8-7B64-361A-7452-FD6804C64EB6}"/>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6" name="Footer Placeholder 5">
            <a:extLst>
              <a:ext uri="{FF2B5EF4-FFF2-40B4-BE49-F238E27FC236}">
                <a16:creationId xmlns:a16="http://schemas.microsoft.com/office/drawing/2014/main" id="{A40D6FD0-10C6-DCF6-C6BE-37D6D1FD9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FD8951-C3AE-BC60-3688-B3F44DF67FF0}"/>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288309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5720-20F2-143D-AF3D-9F2E220B2C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AB3D75-E9F3-8238-1B2E-43DC0BD2EF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43F407-2AC4-D2DF-416C-928612A7B5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4B12F2-E56E-16BF-09EC-2807820F0CC2}"/>
              </a:ext>
            </a:extLst>
          </p:cNvPr>
          <p:cNvSpPr>
            <a:spLocks noGrp="1"/>
          </p:cNvSpPr>
          <p:nvPr>
            <p:ph type="dt" sz="half" idx="10"/>
          </p:nvPr>
        </p:nvSpPr>
        <p:spPr/>
        <p:txBody>
          <a:bodyPr/>
          <a:lstStyle/>
          <a:p>
            <a:fld id="{22A80BAD-FCC6-4EFC-869C-A2BFC9D87B20}" type="datetimeFigureOut">
              <a:rPr lang="en-US" smtClean="0"/>
              <a:t>8/30/2022</a:t>
            </a:fld>
            <a:endParaRPr lang="en-US"/>
          </a:p>
        </p:txBody>
      </p:sp>
      <p:sp>
        <p:nvSpPr>
          <p:cNvPr id="6" name="Footer Placeholder 5">
            <a:extLst>
              <a:ext uri="{FF2B5EF4-FFF2-40B4-BE49-F238E27FC236}">
                <a16:creationId xmlns:a16="http://schemas.microsoft.com/office/drawing/2014/main" id="{8CC7894E-FA4B-FFCA-A0CC-DC206865A3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02CF70-8AF0-8D8C-CEAC-623BB1A70DC3}"/>
              </a:ext>
            </a:extLst>
          </p:cNvPr>
          <p:cNvSpPr>
            <a:spLocks noGrp="1"/>
          </p:cNvSpPr>
          <p:nvPr>
            <p:ph type="sldNum" sz="quarter" idx="12"/>
          </p:nvPr>
        </p:nvSpPr>
        <p:spPr/>
        <p:txBody>
          <a:bodyPr/>
          <a:lstStyle/>
          <a:p>
            <a:fld id="{8C3DA756-F29D-4C93-BAFA-DD807846B350}" type="slidenum">
              <a:rPr lang="en-US" smtClean="0"/>
              <a:t>‹#›</a:t>
            </a:fld>
            <a:endParaRPr lang="en-US"/>
          </a:p>
        </p:txBody>
      </p:sp>
    </p:spTree>
    <p:extLst>
      <p:ext uri="{BB962C8B-B14F-4D97-AF65-F5344CB8AC3E}">
        <p14:creationId xmlns:p14="http://schemas.microsoft.com/office/powerpoint/2010/main" val="4020576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45147A-DFBF-9A5A-5601-0541CDC4AD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A7B967-3521-F0A4-E9CF-826591581A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7D20-0C3E-443F-7A39-41A86DBCEC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80BAD-FCC6-4EFC-869C-A2BFC9D87B20}" type="datetimeFigureOut">
              <a:rPr lang="en-US" smtClean="0"/>
              <a:t>8/30/2022</a:t>
            </a:fld>
            <a:endParaRPr lang="en-US"/>
          </a:p>
        </p:txBody>
      </p:sp>
      <p:sp>
        <p:nvSpPr>
          <p:cNvPr id="5" name="Footer Placeholder 4">
            <a:extLst>
              <a:ext uri="{FF2B5EF4-FFF2-40B4-BE49-F238E27FC236}">
                <a16:creationId xmlns:a16="http://schemas.microsoft.com/office/drawing/2014/main" id="{47B8B86C-6196-E605-B4D1-DBD121F842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1CD539-CC6B-4E63-D7F5-717E764695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DA756-F29D-4C93-BAFA-DD807846B350}" type="slidenum">
              <a:rPr lang="en-US" smtClean="0"/>
              <a:t>‹#›</a:t>
            </a:fld>
            <a:endParaRPr lang="en-US"/>
          </a:p>
        </p:txBody>
      </p:sp>
    </p:spTree>
    <p:extLst>
      <p:ext uri="{BB962C8B-B14F-4D97-AF65-F5344CB8AC3E}">
        <p14:creationId xmlns:p14="http://schemas.microsoft.com/office/powerpoint/2010/main" val="3093119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2A15BD4-B16E-4AC9-9811-6ED0603FEAC9}" type="datetimeFigureOut">
              <a:rPr lang="en-US" smtClean="0"/>
              <a:t>8/14/2022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A3E132B4-4221-40DE-8395-CEAE3274D4DF}" type="slidenum">
              <a:rPr lang="en-US" smtClean="0"/>
              <a:t>‹#›</a:t>
            </a:fld>
            <a:endParaRPr lang="en-US"/>
          </a:p>
        </p:txBody>
      </p:sp>
    </p:spTree>
    <p:extLst>
      <p:ext uri="{BB962C8B-B14F-4D97-AF65-F5344CB8AC3E}">
        <p14:creationId xmlns:p14="http://schemas.microsoft.com/office/powerpoint/2010/main" val="266952329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7.xml"/><Relationship Id="rId4" Type="http://schemas.openxmlformats.org/officeDocument/2006/relationships/image" Target="../media/image49.jpeg"/></Relationships>
</file>

<file path=ppt/slides/_rels/slide1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7.xml"/><Relationship Id="rId4" Type="http://schemas.openxmlformats.org/officeDocument/2006/relationships/image" Target="../media/image5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7.xml"/><Relationship Id="rId4" Type="http://schemas.openxmlformats.org/officeDocument/2006/relationships/image" Target="../media/image52.jpeg"/></Relationships>
</file>

<file path=ppt/slides/_rels/slide6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02857" y="1041791"/>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a:t>
            </a:r>
          </a:p>
        </p:txBody>
      </p:sp>
      <p:sp>
        <p:nvSpPr>
          <p:cNvPr id="8" name="TextBox 7">
            <a:extLst>
              <a:ext uri="{FF2B5EF4-FFF2-40B4-BE49-F238E27FC236}">
                <a16:creationId xmlns:a16="http://schemas.microsoft.com/office/drawing/2014/main" id="{128692B7-83F9-09A8-75AD-4E2165DF6437}"/>
              </a:ext>
            </a:extLst>
          </p:cNvPr>
          <p:cNvSpPr txBox="1"/>
          <p:nvPr/>
        </p:nvSpPr>
        <p:spPr>
          <a:xfrm>
            <a:off x="2148114" y="2754868"/>
            <a:ext cx="8215086"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4DE3A"/>
                </a:solidFill>
                <a:effectLst/>
                <a:uLnTx/>
                <a:uFillTx/>
                <a:latin typeface="Tiempos Text"/>
                <a:ea typeface="+mn-ea"/>
                <a:cs typeface="+mn-cs"/>
              </a:rPr>
              <a:t>A way to compare two versions of something to figure out which performs better</a:t>
            </a:r>
            <a:endParaRPr kumimoji="0" lang="en-US" sz="3200" b="1" i="0" u="none" strike="noStrike" kern="1200" cap="none" spc="0" normalizeH="0" baseline="0" noProof="0" dirty="0">
              <a:ln>
                <a:noFill/>
              </a:ln>
              <a:solidFill>
                <a:srgbClr val="F4DE3A"/>
              </a:solidFill>
              <a:effectLst/>
              <a:uLnTx/>
              <a:uFillTx/>
              <a:latin typeface="Corbel" panose="020B0503020204020204"/>
              <a:ea typeface="+mn-ea"/>
              <a:cs typeface="+mn-cs"/>
            </a:endParaRPr>
          </a:p>
        </p:txBody>
      </p:sp>
    </p:spTree>
    <p:extLst>
      <p:ext uri="{BB962C8B-B14F-4D97-AF65-F5344CB8AC3E}">
        <p14:creationId xmlns:p14="http://schemas.microsoft.com/office/powerpoint/2010/main" val="61192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36413" y="239367"/>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95256" y="1008808"/>
            <a:ext cx="6094602" cy="14773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Designing our experiment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Collecting and preparing the data</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Visualizing the results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Testing the hypothesis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Drawing conclusions</a:t>
            </a:r>
          </a:p>
        </p:txBody>
      </p:sp>
      <p:sp>
        <p:nvSpPr>
          <p:cNvPr id="7" name="TextBox 6">
            <a:extLst>
              <a:ext uri="{FF2B5EF4-FFF2-40B4-BE49-F238E27FC236}">
                <a16:creationId xmlns:a16="http://schemas.microsoft.com/office/drawing/2014/main" id="{5038C4EA-746E-A25E-87A3-6ABD9D620718}"/>
              </a:ext>
            </a:extLst>
          </p:cNvPr>
          <p:cNvSpPr txBox="1"/>
          <p:nvPr/>
        </p:nvSpPr>
        <p:spPr>
          <a:xfrm>
            <a:off x="1927371" y="4080892"/>
            <a:ext cx="4473429"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z statistic: -0.34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p-value: 0.732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ci 95% for control group: [0.114, 0.133]</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ci 95% for treatment group: [0.116, 0.135]</a:t>
            </a:r>
          </a:p>
        </p:txBody>
      </p:sp>
      <p:sp>
        <p:nvSpPr>
          <p:cNvPr id="3" name="TextBox 2">
            <a:extLst>
              <a:ext uri="{FF2B5EF4-FFF2-40B4-BE49-F238E27FC236}">
                <a16:creationId xmlns:a16="http://schemas.microsoft.com/office/drawing/2014/main" id="{6A1CFDC4-3EC3-6167-95D2-8155431F8C2F}"/>
              </a:ext>
            </a:extLst>
          </p:cNvPr>
          <p:cNvSpPr txBox="1"/>
          <p:nvPr/>
        </p:nvSpPr>
        <p:spPr>
          <a:xfrm>
            <a:off x="2097248" y="3244334"/>
            <a:ext cx="2986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Test Result(using z-Test for Proportions, Two Samples)</a:t>
            </a:r>
          </a:p>
        </p:txBody>
      </p:sp>
      <p:pic>
        <p:nvPicPr>
          <p:cNvPr id="4" name="Picture 3">
            <a:extLst>
              <a:ext uri="{FF2B5EF4-FFF2-40B4-BE49-F238E27FC236}">
                <a16:creationId xmlns:a16="http://schemas.microsoft.com/office/drawing/2014/main" id="{E4394A20-C900-E3FD-7A63-EE97DC6F51B0}"/>
              </a:ext>
            </a:extLst>
          </p:cNvPr>
          <p:cNvPicPr>
            <a:picLocks noChangeAspect="1"/>
          </p:cNvPicPr>
          <p:nvPr/>
        </p:nvPicPr>
        <p:blipFill>
          <a:blip r:embed="rId2"/>
          <a:stretch>
            <a:fillRect/>
          </a:stretch>
        </p:blipFill>
        <p:spPr>
          <a:xfrm>
            <a:off x="6857625" y="3070646"/>
            <a:ext cx="4958005" cy="2338549"/>
          </a:xfrm>
          <a:prstGeom prst="rect">
            <a:avLst/>
          </a:prstGeom>
        </p:spPr>
      </p:pic>
    </p:spTree>
    <p:extLst>
      <p:ext uri="{BB962C8B-B14F-4D97-AF65-F5344CB8AC3E}">
        <p14:creationId xmlns:p14="http://schemas.microsoft.com/office/powerpoint/2010/main" val="8303237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529568" y="40617"/>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r>
              <a:rPr kumimoji="0" lang="en-US" altLang="zh-CN" sz="3200" b="1"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---REGRESSION/</a:t>
            </a:r>
            <a:r>
              <a:rPr kumimoji="0" lang="zh-CN" altLang="en-US" sz="3200" b="1"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回归</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4" name="Group 3">
            <a:extLst>
              <a:ext uri="{FF2B5EF4-FFF2-40B4-BE49-F238E27FC236}">
                <a16:creationId xmlns:a16="http://schemas.microsoft.com/office/drawing/2014/main" id="{07E103BF-BBC3-4031-AD6B-DD6D5AD2E717}"/>
              </a:ext>
            </a:extLst>
          </p:cNvPr>
          <p:cNvGrpSpPr/>
          <p:nvPr/>
        </p:nvGrpSpPr>
        <p:grpSpPr>
          <a:xfrm>
            <a:off x="4287549" y="1699347"/>
            <a:ext cx="4751948" cy="4692832"/>
            <a:chOff x="3032960" y="1670547"/>
            <a:chExt cx="6217571" cy="4692832"/>
          </a:xfrm>
        </p:grpSpPr>
        <p:sp>
          <p:nvSpPr>
            <p:cNvPr id="5" name="TextBox 4">
              <a:extLst>
                <a:ext uri="{FF2B5EF4-FFF2-40B4-BE49-F238E27FC236}">
                  <a16:creationId xmlns:a16="http://schemas.microsoft.com/office/drawing/2014/main" id="{1B155A8E-8A97-4ECA-BA24-6F38105ABB25}"/>
                </a:ext>
              </a:extLst>
            </p:cNvPr>
            <p:cNvSpPr txBox="1"/>
            <p:nvPr/>
          </p:nvSpPr>
          <p:spPr>
            <a:xfrm>
              <a:off x="3154531" y="599404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Regression Model </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回归分析模型</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cxnSp>
          <p:nvCxnSpPr>
            <p:cNvPr id="6" name="Straight Arrow Connector 5">
              <a:extLst>
                <a:ext uri="{FF2B5EF4-FFF2-40B4-BE49-F238E27FC236}">
                  <a16:creationId xmlns:a16="http://schemas.microsoft.com/office/drawing/2014/main" id="{CFD7B5D2-C52C-442C-9CBD-C6B40B8077A0}"/>
                </a:ext>
              </a:extLst>
            </p:cNvPr>
            <p:cNvCxnSpPr>
              <a:cxnSpLocks/>
            </p:cNvCxnSpPr>
            <p:nvPr/>
          </p:nvCxnSpPr>
          <p:spPr>
            <a:xfrm flipH="1" flipV="1">
              <a:off x="6007287" y="2063931"/>
              <a:ext cx="73675" cy="3692435"/>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a:extLst>
                <a:ext uri="{FF2B5EF4-FFF2-40B4-BE49-F238E27FC236}">
                  <a16:creationId xmlns:a16="http://schemas.microsoft.com/office/drawing/2014/main" id="{27BC7481-668A-45BE-ADFF-AC4F79AF0394}"/>
                </a:ext>
              </a:extLst>
            </p:cNvPr>
            <p:cNvCxnSpPr>
              <a:cxnSpLocks/>
              <a:stCxn id="8" idx="3"/>
            </p:cNvCxnSpPr>
            <p:nvPr/>
          </p:nvCxnSpPr>
          <p:spPr>
            <a:xfrm flipV="1">
              <a:off x="5066760" y="2821577"/>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8" name="Rectangle: Rounded Corners 7">
              <a:extLst>
                <a:ext uri="{FF2B5EF4-FFF2-40B4-BE49-F238E27FC236}">
                  <a16:creationId xmlns:a16="http://schemas.microsoft.com/office/drawing/2014/main" id="{B36DF8D5-8C9F-4477-A09C-56444FB232DC}"/>
                </a:ext>
              </a:extLst>
            </p:cNvPr>
            <p:cNvSpPr/>
            <p:nvPr/>
          </p:nvSpPr>
          <p:spPr>
            <a:xfrm>
              <a:off x="3032960" y="311413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orbel" panose="020B0503020204020204"/>
                  <a:ea typeface="+mn-ea"/>
                  <a:cs typeface="+mn-cs"/>
                </a:rPr>
                <a:t>CreditScore</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cxnSp>
          <p:nvCxnSpPr>
            <p:cNvPr id="10" name="Straight Arrow Connector 9">
              <a:extLst>
                <a:ext uri="{FF2B5EF4-FFF2-40B4-BE49-F238E27FC236}">
                  <a16:creationId xmlns:a16="http://schemas.microsoft.com/office/drawing/2014/main" id="{6A729C4B-1F47-4AE9-B77F-226ED9BF4D7B}"/>
                </a:ext>
              </a:extLst>
            </p:cNvPr>
            <p:cNvCxnSpPr>
              <a:cxnSpLocks/>
              <a:stCxn id="11" idx="3"/>
            </p:cNvCxnSpPr>
            <p:nvPr/>
          </p:nvCxnSpPr>
          <p:spPr>
            <a:xfrm flipV="1">
              <a:off x="5066760" y="3623529"/>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1" name="Rectangle: Rounded Corners 10">
              <a:extLst>
                <a:ext uri="{FF2B5EF4-FFF2-40B4-BE49-F238E27FC236}">
                  <a16:creationId xmlns:a16="http://schemas.microsoft.com/office/drawing/2014/main" id="{D359DCBE-F157-4791-AB9B-A2135E2AF7C5}"/>
                </a:ext>
              </a:extLst>
            </p:cNvPr>
            <p:cNvSpPr/>
            <p:nvPr/>
          </p:nvSpPr>
          <p:spPr>
            <a:xfrm>
              <a:off x="3032960" y="3916085"/>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Geography</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cxnSp>
          <p:nvCxnSpPr>
            <p:cNvPr id="12" name="Straight Arrow Connector 11">
              <a:extLst>
                <a:ext uri="{FF2B5EF4-FFF2-40B4-BE49-F238E27FC236}">
                  <a16:creationId xmlns:a16="http://schemas.microsoft.com/office/drawing/2014/main" id="{871920DB-846A-4668-9EA3-EDB8ADDBBDA8}"/>
                </a:ext>
              </a:extLst>
            </p:cNvPr>
            <p:cNvCxnSpPr>
              <a:cxnSpLocks/>
              <a:stCxn id="13" idx="3"/>
            </p:cNvCxnSpPr>
            <p:nvPr/>
          </p:nvCxnSpPr>
          <p:spPr>
            <a:xfrm flipV="1">
              <a:off x="5066760" y="4504713"/>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3" name="Rectangle: Rounded Corners 12">
              <a:extLst>
                <a:ext uri="{FF2B5EF4-FFF2-40B4-BE49-F238E27FC236}">
                  <a16:creationId xmlns:a16="http://schemas.microsoft.com/office/drawing/2014/main" id="{A7935FCB-754C-472A-AE63-14CD785CCCAB}"/>
                </a:ext>
              </a:extLst>
            </p:cNvPr>
            <p:cNvSpPr/>
            <p:nvPr/>
          </p:nvSpPr>
          <p:spPr>
            <a:xfrm>
              <a:off x="3032960" y="4797269"/>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Gender</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4" name="Rectangle: Rounded Corners 13">
              <a:extLst>
                <a:ext uri="{FF2B5EF4-FFF2-40B4-BE49-F238E27FC236}">
                  <a16:creationId xmlns:a16="http://schemas.microsoft.com/office/drawing/2014/main" id="{87BFBA2C-0F01-4641-B272-0C02C0F26B9C}"/>
                </a:ext>
              </a:extLst>
            </p:cNvPr>
            <p:cNvSpPr/>
            <p:nvPr/>
          </p:nvSpPr>
          <p:spPr>
            <a:xfrm>
              <a:off x="7216731" y="3133741"/>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Age</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cxnSp>
          <p:nvCxnSpPr>
            <p:cNvPr id="15" name="Straight Arrow Connector 14">
              <a:extLst>
                <a:ext uri="{FF2B5EF4-FFF2-40B4-BE49-F238E27FC236}">
                  <a16:creationId xmlns:a16="http://schemas.microsoft.com/office/drawing/2014/main" id="{62D91A48-14BC-4C1A-85D3-FC207F9ACECF}"/>
                </a:ext>
              </a:extLst>
            </p:cNvPr>
            <p:cNvCxnSpPr>
              <a:cxnSpLocks/>
              <a:stCxn id="14" idx="1"/>
            </p:cNvCxnSpPr>
            <p:nvPr/>
          </p:nvCxnSpPr>
          <p:spPr>
            <a:xfrm flipH="1" flipV="1">
              <a:off x="6080962" y="2828672"/>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6" name="Rectangle: Rounded Corners 15">
              <a:extLst>
                <a:ext uri="{FF2B5EF4-FFF2-40B4-BE49-F238E27FC236}">
                  <a16:creationId xmlns:a16="http://schemas.microsoft.com/office/drawing/2014/main" id="{3C4F0989-D309-4111-8300-B530E3A2E6FB}"/>
                </a:ext>
              </a:extLst>
            </p:cNvPr>
            <p:cNvSpPr/>
            <p:nvPr/>
          </p:nvSpPr>
          <p:spPr>
            <a:xfrm>
              <a:off x="7216731" y="393569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Tenure</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cxnSp>
          <p:nvCxnSpPr>
            <p:cNvPr id="17" name="Straight Arrow Connector 16">
              <a:extLst>
                <a:ext uri="{FF2B5EF4-FFF2-40B4-BE49-F238E27FC236}">
                  <a16:creationId xmlns:a16="http://schemas.microsoft.com/office/drawing/2014/main" id="{2CC83CA8-D142-4053-8DAC-58B639B7D758}"/>
                </a:ext>
              </a:extLst>
            </p:cNvPr>
            <p:cNvCxnSpPr>
              <a:cxnSpLocks/>
              <a:stCxn id="16" idx="1"/>
            </p:cNvCxnSpPr>
            <p:nvPr/>
          </p:nvCxnSpPr>
          <p:spPr>
            <a:xfrm flipH="1" flipV="1">
              <a:off x="6080962" y="363062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8" name="Rectangle: Rounded Corners 17">
              <a:extLst>
                <a:ext uri="{FF2B5EF4-FFF2-40B4-BE49-F238E27FC236}">
                  <a16:creationId xmlns:a16="http://schemas.microsoft.com/office/drawing/2014/main" id="{1E3F0578-D922-4E26-B2ED-2FF21F5CFB12}"/>
                </a:ext>
              </a:extLst>
            </p:cNvPr>
            <p:cNvSpPr/>
            <p:nvPr/>
          </p:nvSpPr>
          <p:spPr>
            <a:xfrm>
              <a:off x="7216731" y="481881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Balance</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cxnSp>
          <p:nvCxnSpPr>
            <p:cNvPr id="19" name="Straight Arrow Connector 18">
              <a:extLst>
                <a:ext uri="{FF2B5EF4-FFF2-40B4-BE49-F238E27FC236}">
                  <a16:creationId xmlns:a16="http://schemas.microsoft.com/office/drawing/2014/main" id="{96ABE2CC-83ED-4FB6-8C06-562189D46EF0}"/>
                </a:ext>
              </a:extLst>
            </p:cNvPr>
            <p:cNvCxnSpPr>
              <a:cxnSpLocks/>
              <a:stCxn id="18" idx="1"/>
            </p:cNvCxnSpPr>
            <p:nvPr/>
          </p:nvCxnSpPr>
          <p:spPr>
            <a:xfrm flipH="1" flipV="1">
              <a:off x="6080962" y="451374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Rounded Corners 19">
              <a:extLst>
                <a:ext uri="{FF2B5EF4-FFF2-40B4-BE49-F238E27FC236}">
                  <a16:creationId xmlns:a16="http://schemas.microsoft.com/office/drawing/2014/main" id="{10FD9D3E-C87D-4AFF-B1E6-58EB71A4D7F0}"/>
                </a:ext>
              </a:extLst>
            </p:cNvPr>
            <p:cNvSpPr/>
            <p:nvPr/>
          </p:nvSpPr>
          <p:spPr>
            <a:xfrm>
              <a:off x="4990387" y="1670547"/>
              <a:ext cx="2033800" cy="3693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メイリオ" panose="020B0604030504040204" pitchFamily="34" charset="-128"/>
                  <a:cs typeface="+mn-cs"/>
                </a:rPr>
                <a:t>Churn/</a:t>
              </a:r>
              <a:r>
                <a:rPr kumimoji="0" lang="zh-CN" altLang="en-US"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华文楷体" panose="02010600040101010101" pitchFamily="2" charset="-122"/>
                  <a:cs typeface="+mn-cs"/>
                </a:rPr>
                <a:t>流失</a:t>
              </a:r>
              <a:endParaRPr kumimoji="0" lang="en-US" sz="20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mn-ea"/>
                <a:cs typeface="+mn-cs"/>
              </a:endParaRPr>
            </a:p>
          </p:txBody>
        </p:sp>
      </p:grpSp>
      <p:sp>
        <p:nvSpPr>
          <p:cNvPr id="21" name="TextBox 20">
            <a:extLst>
              <a:ext uri="{FF2B5EF4-FFF2-40B4-BE49-F238E27FC236}">
                <a16:creationId xmlns:a16="http://schemas.microsoft.com/office/drawing/2014/main" id="{0B5B666D-3736-43A1-8706-E5C3DAFF8B25}"/>
              </a:ext>
            </a:extLst>
          </p:cNvPr>
          <p:cNvSpPr txBox="1"/>
          <p:nvPr/>
        </p:nvSpPr>
        <p:spPr>
          <a:xfrm>
            <a:off x="10539102" y="3610183"/>
            <a:ext cx="193330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E</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xplain/</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解释</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ontrol/</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控制</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Predict/</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预测</a:t>
            </a: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
        <p:nvSpPr>
          <p:cNvPr id="22" name="Arrow: Right 21">
            <a:extLst>
              <a:ext uri="{FF2B5EF4-FFF2-40B4-BE49-F238E27FC236}">
                <a16:creationId xmlns:a16="http://schemas.microsoft.com/office/drawing/2014/main" id="{E7A40C15-D5FA-4784-9677-81BD736571FB}"/>
              </a:ext>
            </a:extLst>
          </p:cNvPr>
          <p:cNvSpPr/>
          <p:nvPr/>
        </p:nvSpPr>
        <p:spPr>
          <a:xfrm>
            <a:off x="9490146" y="3890940"/>
            <a:ext cx="839952" cy="2018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3" name="TextBox 22">
            <a:extLst>
              <a:ext uri="{FF2B5EF4-FFF2-40B4-BE49-F238E27FC236}">
                <a16:creationId xmlns:a16="http://schemas.microsoft.com/office/drawing/2014/main" id="{A1489776-2B6D-41F1-8CEE-5DD7D87AF656}"/>
              </a:ext>
            </a:extLst>
          </p:cNvPr>
          <p:cNvSpPr txBox="1"/>
          <p:nvPr/>
        </p:nvSpPr>
        <p:spPr>
          <a:xfrm>
            <a:off x="474264" y="3442627"/>
            <a:ext cx="281749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Quantify</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量化</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One to Many/</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一对多关系</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Ranking/</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排序</a:t>
            </a: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
        <p:nvSpPr>
          <p:cNvPr id="24" name="Arrow: Right 23">
            <a:extLst>
              <a:ext uri="{FF2B5EF4-FFF2-40B4-BE49-F238E27FC236}">
                <a16:creationId xmlns:a16="http://schemas.microsoft.com/office/drawing/2014/main" id="{7DD6B510-C770-484D-88DF-6F4D40D98C75}"/>
              </a:ext>
            </a:extLst>
          </p:cNvPr>
          <p:cNvSpPr/>
          <p:nvPr/>
        </p:nvSpPr>
        <p:spPr>
          <a:xfrm>
            <a:off x="3179414" y="3932188"/>
            <a:ext cx="818606" cy="16059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8102156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579901" y="-257137"/>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B85B4A57-416C-4FC3-BFB6-D4F039F2A7BA}"/>
              </a:ext>
            </a:extLst>
          </p:cNvPr>
          <p:cNvSpPr txBox="1"/>
          <p:nvPr/>
        </p:nvSpPr>
        <p:spPr>
          <a:xfrm>
            <a:off x="4323128" y="963593"/>
            <a:ext cx="3934436"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面试怎么讲</a:t>
            </a: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有相关经验</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没有相关经验</a:t>
            </a: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p:txBody>
      </p:sp>
      <p:sp>
        <p:nvSpPr>
          <p:cNvPr id="25" name="TextBox 24">
            <a:extLst>
              <a:ext uri="{FF2B5EF4-FFF2-40B4-BE49-F238E27FC236}">
                <a16:creationId xmlns:a16="http://schemas.microsoft.com/office/drawing/2014/main" id="{6A7254AD-9507-47EF-A677-4D6F77AB5A89}"/>
              </a:ext>
            </a:extLst>
          </p:cNvPr>
          <p:cNvSpPr txBox="1"/>
          <p:nvPr/>
        </p:nvSpPr>
        <p:spPr>
          <a:xfrm>
            <a:off x="3473044" y="2136986"/>
            <a:ext cx="6082018" cy="507831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常见面试问题：</a:t>
            </a: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Tell me one time you use data to generate insights?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Identify Business problems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Identify data analysis solutions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 visualize the insights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Present analysis and recommendations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Here is  one example I have done(have experience)/here is my approach(no experience)</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How do you find business opportunities/problems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 identify business goals, e.g. marketing needs to retain customers…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How do you do data analysis?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Data life cycle at high level</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How do you prepare data?</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Data Architecture</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1590673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46" y="830372"/>
            <a:ext cx="4413308" cy="507260"/>
          </a:xfrm>
        </p:spPr>
        <p:txBody>
          <a:bodyPr>
            <a:normAutofit/>
          </a:bodyPr>
          <a:lstStyle/>
          <a:p>
            <a:pPr algn="ctr"/>
            <a:r>
              <a:rPr lang="en-US" sz="2000" b="1" dirty="0"/>
              <a:t>Credit Risk &amp; Credit Losses</a:t>
            </a:r>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749261" y="24118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10" name="Picture 9">
            <a:extLst>
              <a:ext uri="{FF2B5EF4-FFF2-40B4-BE49-F238E27FC236}">
                <a16:creationId xmlns:a16="http://schemas.microsoft.com/office/drawing/2014/main" id="{AADDA216-2E06-438F-80F4-C6B7941A3506}"/>
              </a:ext>
            </a:extLst>
          </p:cNvPr>
          <p:cNvPicPr>
            <a:picLocks noChangeAspect="1"/>
          </p:cNvPicPr>
          <p:nvPr/>
        </p:nvPicPr>
        <p:blipFill>
          <a:blip r:embed="rId2"/>
          <a:stretch>
            <a:fillRect/>
          </a:stretch>
        </p:blipFill>
        <p:spPr>
          <a:xfrm>
            <a:off x="3171047" y="1764554"/>
            <a:ext cx="6838950" cy="4467225"/>
          </a:xfrm>
          <a:prstGeom prst="rect">
            <a:avLst/>
          </a:prstGeom>
        </p:spPr>
      </p:pic>
    </p:spTree>
    <p:extLst>
      <p:ext uri="{BB962C8B-B14F-4D97-AF65-F5344CB8AC3E}">
        <p14:creationId xmlns:p14="http://schemas.microsoft.com/office/powerpoint/2010/main" val="35508825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46" y="830372"/>
            <a:ext cx="4413308" cy="507260"/>
          </a:xfrm>
        </p:spPr>
        <p:txBody>
          <a:bodyPr>
            <a:normAutofit/>
          </a:bodyPr>
          <a:lstStyle/>
          <a:p>
            <a:pPr algn="ctr"/>
            <a:r>
              <a:rPr lang="en-US" sz="2000" b="1" dirty="0"/>
              <a:t>Credit Risk &amp; Credit Losses</a:t>
            </a:r>
          </a:p>
        </p:txBody>
      </p:sp>
      <p:pic>
        <p:nvPicPr>
          <p:cNvPr id="4" name="Picture 3"/>
          <p:cNvPicPr>
            <a:picLocks noChangeAspect="1"/>
          </p:cNvPicPr>
          <p:nvPr/>
        </p:nvPicPr>
        <p:blipFill>
          <a:blip r:embed="rId2"/>
          <a:stretch>
            <a:fillRect/>
          </a:stretch>
        </p:blipFill>
        <p:spPr>
          <a:xfrm>
            <a:off x="3061299" y="1501974"/>
            <a:ext cx="6792273" cy="1872285"/>
          </a:xfrm>
          <a:prstGeom prst="rect">
            <a:avLst/>
          </a:prstGeom>
        </p:spPr>
      </p:pic>
      <p:pic>
        <p:nvPicPr>
          <p:cNvPr id="6" name="Picture 5"/>
          <p:cNvPicPr>
            <a:picLocks noChangeAspect="1"/>
          </p:cNvPicPr>
          <p:nvPr/>
        </p:nvPicPr>
        <p:blipFill>
          <a:blip r:embed="rId3"/>
          <a:stretch>
            <a:fillRect/>
          </a:stretch>
        </p:blipFill>
        <p:spPr>
          <a:xfrm>
            <a:off x="3061299" y="3736738"/>
            <a:ext cx="6785938" cy="2613728"/>
          </a:xfrm>
          <a:prstGeom prst="rect">
            <a:avLst/>
          </a:prstGeom>
        </p:spPr>
      </p:pic>
      <p:sp>
        <p:nvSpPr>
          <p:cNvPr id="7" name="Title 1">
            <a:extLst>
              <a:ext uri="{FF2B5EF4-FFF2-40B4-BE49-F238E27FC236}">
                <a16:creationId xmlns:a16="http://schemas.microsoft.com/office/drawing/2014/main" id="{B4B32FEF-4DD4-46FC-9F22-80FD87EE31A4}"/>
              </a:ext>
            </a:extLst>
          </p:cNvPr>
          <p:cNvSpPr txBox="1">
            <a:spLocks/>
          </p:cNvSpPr>
          <p:nvPr/>
        </p:nvSpPr>
        <p:spPr>
          <a:xfrm>
            <a:off x="749261" y="24118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3" name="Rectangle 2">
            <a:extLst>
              <a:ext uri="{FF2B5EF4-FFF2-40B4-BE49-F238E27FC236}">
                <a16:creationId xmlns:a16="http://schemas.microsoft.com/office/drawing/2014/main" id="{6367A3CB-7A5A-4B45-87DA-D6BC96C86367}"/>
              </a:ext>
            </a:extLst>
          </p:cNvPr>
          <p:cNvSpPr/>
          <p:nvPr/>
        </p:nvSpPr>
        <p:spPr>
          <a:xfrm>
            <a:off x="3212984" y="2215049"/>
            <a:ext cx="1619075" cy="15100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8" name="Rectangle 7">
            <a:extLst>
              <a:ext uri="{FF2B5EF4-FFF2-40B4-BE49-F238E27FC236}">
                <a16:creationId xmlns:a16="http://schemas.microsoft.com/office/drawing/2014/main" id="{0E18F1BD-FB93-4F22-BC67-1DD759D791C7}"/>
              </a:ext>
            </a:extLst>
          </p:cNvPr>
          <p:cNvSpPr/>
          <p:nvPr/>
        </p:nvSpPr>
        <p:spPr>
          <a:xfrm>
            <a:off x="3061299" y="4613945"/>
            <a:ext cx="1113273" cy="990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28990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46" y="830372"/>
            <a:ext cx="4413308" cy="507260"/>
          </a:xfrm>
        </p:spPr>
        <p:txBody>
          <a:bodyPr>
            <a:normAutofit/>
          </a:bodyPr>
          <a:lstStyle/>
          <a:p>
            <a:pPr algn="ctr"/>
            <a:r>
              <a:rPr lang="en-US" sz="2000" b="1" dirty="0"/>
              <a:t>Credit Risk &amp; Credit Losses</a:t>
            </a:r>
          </a:p>
        </p:txBody>
      </p:sp>
      <p:sp>
        <p:nvSpPr>
          <p:cNvPr id="5" name="TextBox 4"/>
          <p:cNvSpPr txBox="1"/>
          <p:nvPr/>
        </p:nvSpPr>
        <p:spPr>
          <a:xfrm>
            <a:off x="3237681" y="4095807"/>
            <a:ext cx="628463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Can we implement data-driven strategy to</a:t>
            </a:r>
            <a:b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b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1, Prevent Credit Losses?</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怎么防止信用借贷损失？</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a:t>
            </a:r>
            <a:b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b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2, Mitigate Credit Risk (and better PCL estimation)? </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减轻信用借贷风险</a:t>
            </a:r>
            <a:b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b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3, Improve Portfolio Performance?</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怎么提高借贷组合业绩</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749261" y="24118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10" name="TextBox 9">
            <a:extLst>
              <a:ext uri="{FF2B5EF4-FFF2-40B4-BE49-F238E27FC236}">
                <a16:creationId xmlns:a16="http://schemas.microsoft.com/office/drawing/2014/main" id="{21668C7F-9D6B-46E8-86AA-2FA46DCE6F97}"/>
              </a:ext>
            </a:extLst>
          </p:cNvPr>
          <p:cNvSpPr txBox="1"/>
          <p:nvPr/>
        </p:nvSpPr>
        <p:spPr>
          <a:xfrm>
            <a:off x="3147968" y="1880521"/>
            <a:ext cx="6094602" cy="175432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Credit risk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refers to the potential for loss due to the failure of a borrower to make a payment when it is due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信贷风险是指客户还不起钱的风险</a:t>
            </a:r>
            <a:endPar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C</a:t>
            </a: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redit losses</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 losses</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from delinquent and bad debt or other credit. </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风险发生后，信贷风险变成信贷损失</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1479757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459" y="1434379"/>
            <a:ext cx="4413308" cy="507260"/>
          </a:xfrm>
        </p:spPr>
        <p:txBody>
          <a:bodyPr>
            <a:normAutofit/>
          </a:bodyPr>
          <a:lstStyle/>
          <a:p>
            <a:pPr algn="ctr"/>
            <a:r>
              <a:rPr lang="en-US" sz="2000" b="1" dirty="0"/>
              <a:t>Credit analysis </a:t>
            </a:r>
            <a:r>
              <a:rPr lang="zh-CN" altLang="en-US" sz="2000" b="1" dirty="0"/>
              <a:t>信用借贷分析</a:t>
            </a:r>
            <a:endParaRPr lang="en-US" sz="2000" b="1" dirty="0"/>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977667" y="57674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graphicFrame>
        <p:nvGraphicFramePr>
          <p:cNvPr id="3" name="Table 2">
            <a:extLst>
              <a:ext uri="{FF2B5EF4-FFF2-40B4-BE49-F238E27FC236}">
                <a16:creationId xmlns:a16="http://schemas.microsoft.com/office/drawing/2014/main" id="{0761FEDB-ABBA-4324-BE07-4B9A8D38C500}"/>
              </a:ext>
            </a:extLst>
          </p:cNvPr>
          <p:cNvGraphicFramePr>
            <a:graphicFrameLocks noGrp="1"/>
          </p:cNvGraphicFramePr>
          <p:nvPr/>
        </p:nvGraphicFramePr>
        <p:xfrm>
          <a:off x="465875" y="3429000"/>
          <a:ext cx="10131424" cy="1238024"/>
        </p:xfrm>
        <a:graphic>
          <a:graphicData uri="http://schemas.openxmlformats.org/drawingml/2006/table">
            <a:tbl>
              <a:tblPr/>
              <a:tblGrid>
                <a:gridCol w="2029780">
                  <a:extLst>
                    <a:ext uri="{9D8B030D-6E8A-4147-A177-3AD203B41FA5}">
                      <a16:colId xmlns:a16="http://schemas.microsoft.com/office/drawing/2014/main" val="1207487700"/>
                    </a:ext>
                  </a:extLst>
                </a:gridCol>
                <a:gridCol w="758983">
                  <a:extLst>
                    <a:ext uri="{9D8B030D-6E8A-4147-A177-3AD203B41FA5}">
                      <a16:colId xmlns:a16="http://schemas.microsoft.com/office/drawing/2014/main" val="4063404878"/>
                    </a:ext>
                  </a:extLst>
                </a:gridCol>
                <a:gridCol w="1128488">
                  <a:extLst>
                    <a:ext uri="{9D8B030D-6E8A-4147-A177-3AD203B41FA5}">
                      <a16:colId xmlns:a16="http://schemas.microsoft.com/office/drawing/2014/main" val="582126768"/>
                    </a:ext>
                  </a:extLst>
                </a:gridCol>
                <a:gridCol w="1108515">
                  <a:extLst>
                    <a:ext uri="{9D8B030D-6E8A-4147-A177-3AD203B41FA5}">
                      <a16:colId xmlns:a16="http://schemas.microsoft.com/office/drawing/2014/main" val="3875952355"/>
                    </a:ext>
                  </a:extLst>
                </a:gridCol>
                <a:gridCol w="699063">
                  <a:extLst>
                    <a:ext uri="{9D8B030D-6E8A-4147-A177-3AD203B41FA5}">
                      <a16:colId xmlns:a16="http://schemas.microsoft.com/office/drawing/2014/main" val="2399719293"/>
                    </a:ext>
                  </a:extLst>
                </a:gridCol>
                <a:gridCol w="1058582">
                  <a:extLst>
                    <a:ext uri="{9D8B030D-6E8A-4147-A177-3AD203B41FA5}">
                      <a16:colId xmlns:a16="http://schemas.microsoft.com/office/drawing/2014/main" val="1418098993"/>
                    </a:ext>
                  </a:extLst>
                </a:gridCol>
                <a:gridCol w="1298260">
                  <a:extLst>
                    <a:ext uri="{9D8B030D-6E8A-4147-A177-3AD203B41FA5}">
                      <a16:colId xmlns:a16="http://schemas.microsoft.com/office/drawing/2014/main" val="45435244"/>
                    </a:ext>
                  </a:extLst>
                </a:gridCol>
                <a:gridCol w="619170">
                  <a:extLst>
                    <a:ext uri="{9D8B030D-6E8A-4147-A177-3AD203B41FA5}">
                      <a16:colId xmlns:a16="http://schemas.microsoft.com/office/drawing/2014/main" val="1431354492"/>
                    </a:ext>
                  </a:extLst>
                </a:gridCol>
                <a:gridCol w="561747">
                  <a:extLst>
                    <a:ext uri="{9D8B030D-6E8A-4147-A177-3AD203B41FA5}">
                      <a16:colId xmlns:a16="http://schemas.microsoft.com/office/drawing/2014/main" val="1970423536"/>
                    </a:ext>
                  </a:extLst>
                </a:gridCol>
                <a:gridCol w="868836">
                  <a:extLst>
                    <a:ext uri="{9D8B030D-6E8A-4147-A177-3AD203B41FA5}">
                      <a16:colId xmlns:a16="http://schemas.microsoft.com/office/drawing/2014/main" val="1005738324"/>
                    </a:ext>
                  </a:extLst>
                </a:gridCol>
              </a:tblGrid>
              <a:tr h="149873">
                <a:tc>
                  <a:txBody>
                    <a:bodyPr/>
                    <a:lstStyle/>
                    <a:p>
                      <a:pPr algn="l" fontAlgn="b"/>
                      <a:r>
                        <a:rPr lang="en-US" sz="900" b="0" i="0" u="none" strike="noStrike" dirty="0">
                          <a:solidFill>
                            <a:schemeClr val="tx1"/>
                          </a:solidFill>
                          <a:effectLst/>
                          <a:latin typeface="Calibri" panose="020F0502020204030204" pitchFamily="34" charset="0"/>
                        </a:rPr>
                        <a:t>Customer ID</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Annual Income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Maximum Open Credit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Current Credit Balance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Monthly Debt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Current Loan Amount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Number of Open Accounts</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Credit Score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Home Ownership</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9333716"/>
                  </a:ext>
                </a:extLst>
              </a:tr>
              <a:tr h="149873">
                <a:tc>
                  <a:txBody>
                    <a:bodyPr/>
                    <a:lstStyle/>
                    <a:p>
                      <a:pPr algn="l" fontAlgn="b"/>
                      <a:r>
                        <a:rPr lang="en-US" sz="900" b="0" i="0" u="none" strike="noStrike" dirty="0">
                          <a:solidFill>
                            <a:schemeClr val="tx1"/>
                          </a:solidFill>
                          <a:effectLst/>
                          <a:latin typeface="Calibri" panose="020F0502020204030204" pitchFamily="34" charset="0"/>
                        </a:rPr>
                        <a:t>ded0b3c3-6bf4-4091-8726-47039f2c1b90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2074116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1058970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621908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42000.83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611314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9</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747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Home Mortgage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1102585"/>
                  </a:ext>
                </a:extLst>
              </a:tr>
              <a:tr h="188913">
                <a:tc>
                  <a:txBody>
                    <a:bodyPr/>
                    <a:lstStyle/>
                    <a:p>
                      <a:pPr algn="l" fontAlgn="b"/>
                      <a:r>
                        <a:rPr lang="en-US" sz="900" b="0" i="0" u="none" strike="noStrike" dirty="0">
                          <a:solidFill>
                            <a:schemeClr val="tx1"/>
                          </a:solidFill>
                          <a:effectLst/>
                          <a:latin typeface="Calibri" panose="020F0502020204030204" pitchFamily="34" charset="0"/>
                        </a:rPr>
                        <a:t>1630e6e3-34e3-461a-8fda-09297d3140c8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1919190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904442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679573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36624.4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266662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11</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734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Home Mortgage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559199"/>
                  </a:ext>
                </a:extLst>
              </a:tr>
              <a:tr h="149873">
                <a:tc>
                  <a:txBody>
                    <a:bodyPr/>
                    <a:lstStyle/>
                    <a:p>
                      <a:pPr algn="l" fontAlgn="b"/>
                      <a:r>
                        <a:rPr lang="en-US" sz="900" b="0" i="0" u="none" strike="noStrike">
                          <a:solidFill>
                            <a:schemeClr val="tx1"/>
                          </a:solidFill>
                          <a:effectLst/>
                          <a:latin typeface="Calibri" panose="020F0502020204030204" pitchFamily="34" charset="0"/>
                        </a:rPr>
                        <a:t>2c60938b-ad2b-4702-804d-eeca43949c52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871112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388036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38532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8391.73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153494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709</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Rent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0637217"/>
                  </a:ext>
                </a:extLst>
              </a:tr>
              <a:tr h="149873">
                <a:tc>
                  <a:txBody>
                    <a:bodyPr/>
                    <a:lstStyle/>
                    <a:p>
                      <a:pPr algn="l" fontAlgn="b"/>
                      <a:r>
                        <a:rPr lang="en-US" sz="900" b="0" i="0" u="none" strike="noStrike">
                          <a:solidFill>
                            <a:schemeClr val="tx1"/>
                          </a:solidFill>
                          <a:effectLst/>
                          <a:latin typeface="Calibri" panose="020F0502020204030204" pitchFamily="34" charset="0"/>
                        </a:rPr>
                        <a:t>12116614-2f3c-4d16-ad34-d92883718806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780083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531322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156940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16771.87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176242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727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Rent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355907"/>
                  </a:ext>
                </a:extLst>
              </a:tr>
              <a:tr h="149873">
                <a:tc>
                  <a:txBody>
                    <a:bodyPr/>
                    <a:lstStyle/>
                    <a:p>
                      <a:pPr algn="l" fontAlgn="b"/>
                      <a:r>
                        <a:rPr lang="en-US" sz="900" b="0" i="0" u="none" strike="noStrike">
                          <a:solidFill>
                            <a:schemeClr val="tx1"/>
                          </a:solidFill>
                          <a:effectLst/>
                          <a:latin typeface="Calibri" panose="020F0502020204030204" pitchFamily="34" charset="0"/>
                        </a:rPr>
                        <a:t>39888105-fd5f-4023-860a-30a3e6f5ccb7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1761148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468072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359765</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39478.77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321992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744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Home Mortgage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487019"/>
                  </a:ext>
                </a:extLst>
              </a:tr>
              <a:tr h="149873">
                <a:tc>
                  <a:txBody>
                    <a:bodyPr/>
                    <a:lstStyle/>
                    <a:p>
                      <a:pPr algn="l" fontAlgn="b"/>
                      <a:r>
                        <a:rPr lang="en-US" sz="900" b="0" i="0" u="none" strike="noStrike">
                          <a:solidFill>
                            <a:schemeClr val="tx1"/>
                          </a:solidFill>
                          <a:effectLst/>
                          <a:latin typeface="Calibri" panose="020F0502020204030204" pitchFamily="34" charset="0"/>
                        </a:rPr>
                        <a:t>6878d414-6a22-4712-ae43-9b3f798e463a</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760380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476872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258647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6526.69</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202928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741</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Rent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6514097"/>
                  </a:ext>
                </a:extLst>
              </a:tr>
              <a:tr h="149873">
                <a:tc>
                  <a:txBody>
                    <a:bodyPr/>
                    <a:lstStyle/>
                    <a:p>
                      <a:pPr algn="l" fontAlgn="b"/>
                      <a:r>
                        <a:rPr lang="en-US" sz="900" b="0" i="0" u="none" strike="noStrike">
                          <a:solidFill>
                            <a:schemeClr val="tx1"/>
                          </a:solidFill>
                          <a:effectLst/>
                          <a:latin typeface="Calibri" panose="020F0502020204030204" pitchFamily="34" charset="0"/>
                        </a:rPr>
                        <a:t>48113a98-a4a0-4956-b57d-f0ce344826fb</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1783606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1449162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281599</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36563.98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621786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42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733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Long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Home Mortgage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235242"/>
                  </a:ext>
                </a:extLst>
              </a:tr>
            </a:tbl>
          </a:graphicData>
        </a:graphic>
      </p:graphicFrame>
      <p:sp>
        <p:nvSpPr>
          <p:cNvPr id="8" name="Title 1">
            <a:extLst>
              <a:ext uri="{FF2B5EF4-FFF2-40B4-BE49-F238E27FC236}">
                <a16:creationId xmlns:a16="http://schemas.microsoft.com/office/drawing/2014/main" id="{4D3170A5-7113-4A31-AB25-7E06623E2822}"/>
              </a:ext>
            </a:extLst>
          </p:cNvPr>
          <p:cNvSpPr txBox="1">
            <a:spLocks/>
          </p:cNvSpPr>
          <p:nvPr/>
        </p:nvSpPr>
        <p:spPr>
          <a:xfrm>
            <a:off x="4107459" y="2369339"/>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Data</a:t>
            </a:r>
            <a:r>
              <a:rPr kumimoji="0" lang="zh-CN" altLang="en-US" sz="2000" b="1"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数据</a:t>
            </a:r>
            <a:endParaRPr kumimoji="0" lang="en-US" sz="2000" b="1"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Tree>
    <p:extLst>
      <p:ext uri="{BB962C8B-B14F-4D97-AF65-F5344CB8AC3E}">
        <p14:creationId xmlns:p14="http://schemas.microsoft.com/office/powerpoint/2010/main" val="38253386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459" y="1165931"/>
            <a:ext cx="4413308" cy="507260"/>
          </a:xfrm>
        </p:spPr>
        <p:txBody>
          <a:bodyPr>
            <a:normAutofit/>
          </a:bodyPr>
          <a:lstStyle/>
          <a:p>
            <a:pPr algn="ctr"/>
            <a:r>
              <a:rPr lang="en-US" sz="2000" b="1" dirty="0"/>
              <a:t>Credit analysis </a:t>
            </a:r>
            <a:r>
              <a:rPr lang="zh-CN" altLang="en-US" sz="2000" b="1" dirty="0"/>
              <a:t>信用借贷分析</a:t>
            </a:r>
            <a:endParaRPr lang="en-US" sz="2000" b="1" dirty="0"/>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977667" y="57674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166182" y="1753022"/>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Exploratory data analysis</a:t>
            </a:r>
            <a:endParaRPr kumimoji="0" lang="en-US" sz="2000" b="1"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5" name="Picture 4">
            <a:extLst>
              <a:ext uri="{FF2B5EF4-FFF2-40B4-BE49-F238E27FC236}">
                <a16:creationId xmlns:a16="http://schemas.microsoft.com/office/drawing/2014/main" id="{04086D4C-D9B8-4898-BC2B-C5A272631D6E}"/>
              </a:ext>
            </a:extLst>
          </p:cNvPr>
          <p:cNvPicPr>
            <a:picLocks noChangeAspect="1"/>
          </p:cNvPicPr>
          <p:nvPr/>
        </p:nvPicPr>
        <p:blipFill>
          <a:blip r:embed="rId2"/>
          <a:stretch>
            <a:fillRect/>
          </a:stretch>
        </p:blipFill>
        <p:spPr>
          <a:xfrm>
            <a:off x="2037191" y="2260282"/>
            <a:ext cx="8419619" cy="4262382"/>
          </a:xfrm>
          <a:prstGeom prst="rect">
            <a:avLst/>
          </a:prstGeom>
        </p:spPr>
      </p:pic>
    </p:spTree>
    <p:extLst>
      <p:ext uri="{BB962C8B-B14F-4D97-AF65-F5344CB8AC3E}">
        <p14:creationId xmlns:p14="http://schemas.microsoft.com/office/powerpoint/2010/main" val="38209833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Exploratory data analysis</a:t>
            </a:r>
            <a:endParaRPr kumimoji="0" lang="en-US" sz="2000" b="1"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4" name="Picture 3">
            <a:extLst>
              <a:ext uri="{FF2B5EF4-FFF2-40B4-BE49-F238E27FC236}">
                <a16:creationId xmlns:a16="http://schemas.microsoft.com/office/drawing/2014/main" id="{966FB150-B9D0-4F56-9B8D-F4E60253FBFB}"/>
              </a:ext>
            </a:extLst>
          </p:cNvPr>
          <p:cNvPicPr>
            <a:picLocks noChangeAspect="1"/>
          </p:cNvPicPr>
          <p:nvPr/>
        </p:nvPicPr>
        <p:blipFill>
          <a:blip r:embed="rId2"/>
          <a:stretch>
            <a:fillRect/>
          </a:stretch>
        </p:blipFill>
        <p:spPr>
          <a:xfrm>
            <a:off x="2164359" y="1381611"/>
            <a:ext cx="8567169" cy="5150603"/>
          </a:xfrm>
          <a:prstGeom prst="rect">
            <a:avLst/>
          </a:prstGeom>
        </p:spPr>
      </p:pic>
    </p:spTree>
    <p:extLst>
      <p:ext uri="{BB962C8B-B14F-4D97-AF65-F5344CB8AC3E}">
        <p14:creationId xmlns:p14="http://schemas.microsoft.com/office/powerpoint/2010/main" val="40482085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Exploratory data analysis</a:t>
            </a:r>
            <a:endParaRPr kumimoji="0" lang="en-US" sz="2000" b="1"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3" name="Picture 2">
            <a:extLst>
              <a:ext uri="{FF2B5EF4-FFF2-40B4-BE49-F238E27FC236}">
                <a16:creationId xmlns:a16="http://schemas.microsoft.com/office/drawing/2014/main" id="{50559EC6-2E62-4F6F-B40B-1C3E3D33CC40}"/>
              </a:ext>
            </a:extLst>
          </p:cNvPr>
          <p:cNvPicPr>
            <a:picLocks noChangeAspect="1"/>
          </p:cNvPicPr>
          <p:nvPr/>
        </p:nvPicPr>
        <p:blipFill>
          <a:blip r:embed="rId2"/>
          <a:stretch>
            <a:fillRect/>
          </a:stretch>
        </p:blipFill>
        <p:spPr>
          <a:xfrm>
            <a:off x="1965034" y="1623445"/>
            <a:ext cx="8782050" cy="4533900"/>
          </a:xfrm>
          <a:prstGeom prst="rect">
            <a:avLst/>
          </a:prstGeom>
        </p:spPr>
      </p:pic>
    </p:spTree>
    <p:extLst>
      <p:ext uri="{BB962C8B-B14F-4D97-AF65-F5344CB8AC3E}">
        <p14:creationId xmlns:p14="http://schemas.microsoft.com/office/powerpoint/2010/main" val="736766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correlation analysis</a:t>
            </a:r>
            <a:endParaRPr kumimoji="0" lang="en-US" sz="2000" b="1"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4" name="Picture 3">
            <a:extLst>
              <a:ext uri="{FF2B5EF4-FFF2-40B4-BE49-F238E27FC236}">
                <a16:creationId xmlns:a16="http://schemas.microsoft.com/office/drawing/2014/main" id="{D7EC1237-C1D6-4992-BED8-192DF3833F9B}"/>
              </a:ext>
            </a:extLst>
          </p:cNvPr>
          <p:cNvPicPr>
            <a:picLocks noChangeAspect="1"/>
          </p:cNvPicPr>
          <p:nvPr/>
        </p:nvPicPr>
        <p:blipFill>
          <a:blip r:embed="rId2"/>
          <a:stretch>
            <a:fillRect/>
          </a:stretch>
        </p:blipFill>
        <p:spPr>
          <a:xfrm>
            <a:off x="2800022" y="1264233"/>
            <a:ext cx="6961070" cy="5390535"/>
          </a:xfrm>
          <a:prstGeom prst="rect">
            <a:avLst/>
          </a:prstGeom>
        </p:spPr>
      </p:pic>
    </p:spTree>
    <p:extLst>
      <p:ext uri="{BB962C8B-B14F-4D97-AF65-F5344CB8AC3E}">
        <p14:creationId xmlns:p14="http://schemas.microsoft.com/office/powerpoint/2010/main" val="4177643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36413" y="239367"/>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95256" y="1008808"/>
            <a:ext cx="6094602" cy="14773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Designing our experiment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Collecting and preparing the data</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Visualizing the results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Testing the hypothesis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Drawing conclusions</a:t>
            </a:r>
          </a:p>
        </p:txBody>
      </p:sp>
      <p:sp>
        <p:nvSpPr>
          <p:cNvPr id="7" name="TextBox 6">
            <a:extLst>
              <a:ext uri="{FF2B5EF4-FFF2-40B4-BE49-F238E27FC236}">
                <a16:creationId xmlns:a16="http://schemas.microsoft.com/office/drawing/2014/main" id="{5038C4EA-746E-A25E-87A3-6ABD9D620718}"/>
              </a:ext>
            </a:extLst>
          </p:cNvPr>
          <p:cNvSpPr txBox="1"/>
          <p:nvPr/>
        </p:nvSpPr>
        <p:spPr>
          <a:xfrm>
            <a:off x="1927371" y="4080892"/>
            <a:ext cx="6094602"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z statistic: -0.34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p-value: 0.732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ci 95% for control group: [0.114, 0.133]</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ci 95% for treatment group: [0.116, 0.135]</a:t>
            </a:r>
          </a:p>
        </p:txBody>
      </p:sp>
      <p:sp>
        <p:nvSpPr>
          <p:cNvPr id="3" name="TextBox 2">
            <a:extLst>
              <a:ext uri="{FF2B5EF4-FFF2-40B4-BE49-F238E27FC236}">
                <a16:creationId xmlns:a16="http://schemas.microsoft.com/office/drawing/2014/main" id="{6A1CFDC4-3EC3-6167-95D2-8155431F8C2F}"/>
              </a:ext>
            </a:extLst>
          </p:cNvPr>
          <p:cNvSpPr txBox="1"/>
          <p:nvPr/>
        </p:nvSpPr>
        <p:spPr>
          <a:xfrm>
            <a:off x="2097248" y="3244334"/>
            <a:ext cx="2986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Test Result(using z-Test for Proportions, Two Samples)</a:t>
            </a:r>
          </a:p>
        </p:txBody>
      </p:sp>
      <p:pic>
        <p:nvPicPr>
          <p:cNvPr id="8" name="Picture 7">
            <a:extLst>
              <a:ext uri="{FF2B5EF4-FFF2-40B4-BE49-F238E27FC236}">
                <a16:creationId xmlns:a16="http://schemas.microsoft.com/office/drawing/2014/main" id="{2B62B9EA-DD93-282B-A1CF-D1451A09968E}"/>
              </a:ext>
            </a:extLst>
          </p:cNvPr>
          <p:cNvPicPr>
            <a:picLocks noChangeAspect="1"/>
          </p:cNvPicPr>
          <p:nvPr/>
        </p:nvPicPr>
        <p:blipFill>
          <a:blip r:embed="rId2"/>
          <a:stretch>
            <a:fillRect/>
          </a:stretch>
        </p:blipFill>
        <p:spPr>
          <a:xfrm>
            <a:off x="6916138" y="2741312"/>
            <a:ext cx="4828449" cy="3261105"/>
          </a:xfrm>
          <a:prstGeom prst="rect">
            <a:avLst/>
          </a:prstGeom>
        </p:spPr>
      </p:pic>
    </p:spTree>
    <p:extLst>
      <p:ext uri="{BB962C8B-B14F-4D97-AF65-F5344CB8AC3E}">
        <p14:creationId xmlns:p14="http://schemas.microsoft.com/office/powerpoint/2010/main" val="41196530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Regression analysis</a:t>
            </a:r>
            <a:endParaRPr kumimoji="0" lang="en-US" sz="2000" b="1"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3" name="Picture 2">
            <a:extLst>
              <a:ext uri="{FF2B5EF4-FFF2-40B4-BE49-F238E27FC236}">
                <a16:creationId xmlns:a16="http://schemas.microsoft.com/office/drawing/2014/main" id="{B6E44407-7756-46D3-9C6D-7FAADFA67769}"/>
              </a:ext>
            </a:extLst>
          </p:cNvPr>
          <p:cNvPicPr>
            <a:picLocks noChangeAspect="1"/>
          </p:cNvPicPr>
          <p:nvPr/>
        </p:nvPicPr>
        <p:blipFill>
          <a:blip r:embed="rId2"/>
          <a:stretch>
            <a:fillRect/>
          </a:stretch>
        </p:blipFill>
        <p:spPr>
          <a:xfrm>
            <a:off x="2898222" y="1653373"/>
            <a:ext cx="7200900" cy="4524375"/>
          </a:xfrm>
          <a:prstGeom prst="rect">
            <a:avLst/>
          </a:prstGeom>
        </p:spPr>
      </p:pic>
    </p:spTree>
    <p:extLst>
      <p:ext uri="{BB962C8B-B14F-4D97-AF65-F5344CB8AC3E}">
        <p14:creationId xmlns:p14="http://schemas.microsoft.com/office/powerpoint/2010/main" val="15643870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2000" b="1"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Regression analysis</a:t>
            </a:r>
            <a:endParaRPr kumimoji="0" lang="en-US" sz="2000" b="1"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grpSp>
        <p:nvGrpSpPr>
          <p:cNvPr id="5" name="Group 4">
            <a:extLst>
              <a:ext uri="{FF2B5EF4-FFF2-40B4-BE49-F238E27FC236}">
                <a16:creationId xmlns:a16="http://schemas.microsoft.com/office/drawing/2014/main" id="{D241211F-CFC7-42E6-ADE0-0FD34387242B}"/>
              </a:ext>
            </a:extLst>
          </p:cNvPr>
          <p:cNvGrpSpPr/>
          <p:nvPr/>
        </p:nvGrpSpPr>
        <p:grpSpPr>
          <a:xfrm>
            <a:off x="4528458" y="1557876"/>
            <a:ext cx="4591445" cy="4692832"/>
            <a:chOff x="3032960" y="1670547"/>
            <a:chExt cx="6217571" cy="4692832"/>
          </a:xfrm>
        </p:grpSpPr>
        <p:sp>
          <p:nvSpPr>
            <p:cNvPr id="6" name="TextBox 5">
              <a:extLst>
                <a:ext uri="{FF2B5EF4-FFF2-40B4-BE49-F238E27FC236}">
                  <a16:creationId xmlns:a16="http://schemas.microsoft.com/office/drawing/2014/main" id="{B21D1DE1-5458-4F95-A2B2-C1BCA09DED83}"/>
                </a:ext>
              </a:extLst>
            </p:cNvPr>
            <p:cNvSpPr txBox="1"/>
            <p:nvPr/>
          </p:nvSpPr>
          <p:spPr>
            <a:xfrm>
              <a:off x="3154531" y="599404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Regression Model </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回归分析模型</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cxnSp>
          <p:nvCxnSpPr>
            <p:cNvPr id="9" name="Straight Arrow Connector 8">
              <a:extLst>
                <a:ext uri="{FF2B5EF4-FFF2-40B4-BE49-F238E27FC236}">
                  <a16:creationId xmlns:a16="http://schemas.microsoft.com/office/drawing/2014/main" id="{ACA363EA-9B07-4D11-A5BB-BF566E52BC37}"/>
                </a:ext>
              </a:extLst>
            </p:cNvPr>
            <p:cNvCxnSpPr>
              <a:cxnSpLocks/>
            </p:cNvCxnSpPr>
            <p:nvPr/>
          </p:nvCxnSpPr>
          <p:spPr>
            <a:xfrm flipH="1" flipV="1">
              <a:off x="6007287" y="2063931"/>
              <a:ext cx="73675" cy="3692435"/>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70AA9BB6-331F-4A4A-8722-28A3FB7EDBCB}"/>
                </a:ext>
              </a:extLst>
            </p:cNvPr>
            <p:cNvCxnSpPr>
              <a:cxnSpLocks/>
              <a:stCxn id="11" idx="3"/>
            </p:cNvCxnSpPr>
            <p:nvPr/>
          </p:nvCxnSpPr>
          <p:spPr>
            <a:xfrm flipV="1">
              <a:off x="5066760" y="2821577"/>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1" name="Rectangle: Rounded Corners 10">
              <a:extLst>
                <a:ext uri="{FF2B5EF4-FFF2-40B4-BE49-F238E27FC236}">
                  <a16:creationId xmlns:a16="http://schemas.microsoft.com/office/drawing/2014/main" id="{AEE668A6-D1CF-4637-8C9B-3C0395249D2B}"/>
                </a:ext>
              </a:extLst>
            </p:cNvPr>
            <p:cNvSpPr/>
            <p:nvPr/>
          </p:nvSpPr>
          <p:spPr>
            <a:xfrm>
              <a:off x="3032960" y="311413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Current balance</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12" name="Straight Arrow Connector 11">
              <a:extLst>
                <a:ext uri="{FF2B5EF4-FFF2-40B4-BE49-F238E27FC236}">
                  <a16:creationId xmlns:a16="http://schemas.microsoft.com/office/drawing/2014/main" id="{79B88065-1C84-4E2E-9EBC-ACFD2ECF8553}"/>
                </a:ext>
              </a:extLst>
            </p:cNvPr>
            <p:cNvCxnSpPr>
              <a:cxnSpLocks/>
              <a:stCxn id="13" idx="3"/>
            </p:cNvCxnSpPr>
            <p:nvPr/>
          </p:nvCxnSpPr>
          <p:spPr>
            <a:xfrm flipV="1">
              <a:off x="5066760" y="3623529"/>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3" name="Rectangle: Rounded Corners 12">
              <a:extLst>
                <a:ext uri="{FF2B5EF4-FFF2-40B4-BE49-F238E27FC236}">
                  <a16:creationId xmlns:a16="http://schemas.microsoft.com/office/drawing/2014/main" id="{8D898B48-5887-4136-944C-C8E7F79FDDD3}"/>
                </a:ext>
              </a:extLst>
            </p:cNvPr>
            <p:cNvSpPr/>
            <p:nvPr/>
          </p:nvSpPr>
          <p:spPr>
            <a:xfrm>
              <a:off x="3032960" y="3916085"/>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Current loan amount</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14" name="Straight Arrow Connector 13">
              <a:extLst>
                <a:ext uri="{FF2B5EF4-FFF2-40B4-BE49-F238E27FC236}">
                  <a16:creationId xmlns:a16="http://schemas.microsoft.com/office/drawing/2014/main" id="{E1A7D578-E6ED-4D61-89DA-220B26FA99ED}"/>
                </a:ext>
              </a:extLst>
            </p:cNvPr>
            <p:cNvCxnSpPr>
              <a:cxnSpLocks/>
              <a:stCxn id="15" idx="3"/>
            </p:cNvCxnSpPr>
            <p:nvPr/>
          </p:nvCxnSpPr>
          <p:spPr>
            <a:xfrm flipV="1">
              <a:off x="5066760" y="4504713"/>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5" name="Rectangle: Rounded Corners 14">
              <a:extLst>
                <a:ext uri="{FF2B5EF4-FFF2-40B4-BE49-F238E27FC236}">
                  <a16:creationId xmlns:a16="http://schemas.microsoft.com/office/drawing/2014/main" id="{5062C0FB-D6DF-4921-9701-F03360617194}"/>
                </a:ext>
              </a:extLst>
            </p:cNvPr>
            <p:cNvSpPr/>
            <p:nvPr/>
          </p:nvSpPr>
          <p:spPr>
            <a:xfrm>
              <a:off x="3032960" y="4797269"/>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Number of open acct.</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6" name="Rectangle: Rounded Corners 15">
              <a:extLst>
                <a:ext uri="{FF2B5EF4-FFF2-40B4-BE49-F238E27FC236}">
                  <a16:creationId xmlns:a16="http://schemas.microsoft.com/office/drawing/2014/main" id="{D9AD2755-7BD9-40F0-9286-F73A5B1C7043}"/>
                </a:ext>
              </a:extLst>
            </p:cNvPr>
            <p:cNvSpPr/>
            <p:nvPr/>
          </p:nvSpPr>
          <p:spPr>
            <a:xfrm>
              <a:off x="7216731" y="3133741"/>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Monthly debt</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17" name="Straight Arrow Connector 16">
              <a:extLst>
                <a:ext uri="{FF2B5EF4-FFF2-40B4-BE49-F238E27FC236}">
                  <a16:creationId xmlns:a16="http://schemas.microsoft.com/office/drawing/2014/main" id="{6FA0482B-9990-43A3-9784-BE95A7221E6F}"/>
                </a:ext>
              </a:extLst>
            </p:cNvPr>
            <p:cNvCxnSpPr>
              <a:cxnSpLocks/>
              <a:stCxn id="16" idx="1"/>
            </p:cNvCxnSpPr>
            <p:nvPr/>
          </p:nvCxnSpPr>
          <p:spPr>
            <a:xfrm flipH="1" flipV="1">
              <a:off x="6080962" y="2828672"/>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8" name="Rectangle: Rounded Corners 17">
              <a:extLst>
                <a:ext uri="{FF2B5EF4-FFF2-40B4-BE49-F238E27FC236}">
                  <a16:creationId xmlns:a16="http://schemas.microsoft.com/office/drawing/2014/main" id="{6D342C23-5DDC-4F22-A2B9-6A5DF4CAD9FA}"/>
                </a:ext>
              </a:extLst>
            </p:cNvPr>
            <p:cNvSpPr/>
            <p:nvPr/>
          </p:nvSpPr>
          <p:spPr>
            <a:xfrm>
              <a:off x="7216731" y="393569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Annual income</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19" name="Straight Arrow Connector 18">
              <a:extLst>
                <a:ext uri="{FF2B5EF4-FFF2-40B4-BE49-F238E27FC236}">
                  <a16:creationId xmlns:a16="http://schemas.microsoft.com/office/drawing/2014/main" id="{59A3E994-3036-4BBA-87AA-90592E63FD60}"/>
                </a:ext>
              </a:extLst>
            </p:cNvPr>
            <p:cNvCxnSpPr>
              <a:cxnSpLocks/>
              <a:stCxn id="18" idx="1"/>
            </p:cNvCxnSpPr>
            <p:nvPr/>
          </p:nvCxnSpPr>
          <p:spPr>
            <a:xfrm flipH="1" flipV="1">
              <a:off x="6080962" y="363062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Rounded Corners 19">
              <a:extLst>
                <a:ext uri="{FF2B5EF4-FFF2-40B4-BE49-F238E27FC236}">
                  <a16:creationId xmlns:a16="http://schemas.microsoft.com/office/drawing/2014/main" id="{2AC305E6-C4A9-4732-9A65-4F6C316167D1}"/>
                </a:ext>
              </a:extLst>
            </p:cNvPr>
            <p:cNvSpPr/>
            <p:nvPr/>
          </p:nvSpPr>
          <p:spPr>
            <a:xfrm>
              <a:off x="7216731" y="481881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Maximum open credit </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21" name="Straight Arrow Connector 20">
              <a:extLst>
                <a:ext uri="{FF2B5EF4-FFF2-40B4-BE49-F238E27FC236}">
                  <a16:creationId xmlns:a16="http://schemas.microsoft.com/office/drawing/2014/main" id="{1A70DFC9-2F53-4070-A033-3F4D3D59C997}"/>
                </a:ext>
              </a:extLst>
            </p:cNvPr>
            <p:cNvCxnSpPr>
              <a:cxnSpLocks/>
              <a:stCxn id="20" idx="1"/>
            </p:cNvCxnSpPr>
            <p:nvPr/>
          </p:nvCxnSpPr>
          <p:spPr>
            <a:xfrm flipH="1" flipV="1">
              <a:off x="6080962" y="451374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2" name="Rectangle: Rounded Corners 21">
              <a:extLst>
                <a:ext uri="{FF2B5EF4-FFF2-40B4-BE49-F238E27FC236}">
                  <a16:creationId xmlns:a16="http://schemas.microsoft.com/office/drawing/2014/main" id="{8FD11527-F5BF-4B88-9F74-AD90B32D1CED}"/>
                </a:ext>
              </a:extLst>
            </p:cNvPr>
            <p:cNvSpPr/>
            <p:nvPr/>
          </p:nvSpPr>
          <p:spPr>
            <a:xfrm>
              <a:off x="4990387" y="1670547"/>
              <a:ext cx="2033800" cy="3693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メイリオ" panose="020B0604030504040204" pitchFamily="34" charset="-128"/>
                  <a:cs typeface="+mn-cs"/>
                </a:rPr>
                <a:t>Credit Loss</a:t>
              </a:r>
              <a:endParaRPr kumimoji="0" lang="en-US" sz="1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mn-ea"/>
                <a:cs typeface="+mn-cs"/>
              </a:endParaRPr>
            </a:p>
          </p:txBody>
        </p:sp>
      </p:grpSp>
      <p:sp>
        <p:nvSpPr>
          <p:cNvPr id="23" name="Arrow: Right 22">
            <a:extLst>
              <a:ext uri="{FF2B5EF4-FFF2-40B4-BE49-F238E27FC236}">
                <a16:creationId xmlns:a16="http://schemas.microsoft.com/office/drawing/2014/main" id="{9C855960-71C8-401E-813B-AF348CB10843}"/>
              </a:ext>
            </a:extLst>
          </p:cNvPr>
          <p:cNvSpPr/>
          <p:nvPr/>
        </p:nvSpPr>
        <p:spPr>
          <a:xfrm>
            <a:off x="9490146" y="3890940"/>
            <a:ext cx="839952" cy="2018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4" name="TextBox 23">
            <a:extLst>
              <a:ext uri="{FF2B5EF4-FFF2-40B4-BE49-F238E27FC236}">
                <a16:creationId xmlns:a16="http://schemas.microsoft.com/office/drawing/2014/main" id="{02BCB419-FFFF-47FF-9F9E-128DFC96D85A}"/>
              </a:ext>
            </a:extLst>
          </p:cNvPr>
          <p:cNvSpPr txBox="1"/>
          <p:nvPr/>
        </p:nvSpPr>
        <p:spPr>
          <a:xfrm>
            <a:off x="474264" y="3442627"/>
            <a:ext cx="281749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Quantify</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量化</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One to Many/</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一对多关系</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Ranking/</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排序</a:t>
            </a: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
        <p:nvSpPr>
          <p:cNvPr id="25" name="Arrow: Right 24">
            <a:extLst>
              <a:ext uri="{FF2B5EF4-FFF2-40B4-BE49-F238E27FC236}">
                <a16:creationId xmlns:a16="http://schemas.microsoft.com/office/drawing/2014/main" id="{C7E00B88-B4F2-4DC2-A552-1843EC1E62AD}"/>
              </a:ext>
            </a:extLst>
          </p:cNvPr>
          <p:cNvSpPr/>
          <p:nvPr/>
        </p:nvSpPr>
        <p:spPr>
          <a:xfrm>
            <a:off x="3179414" y="3932188"/>
            <a:ext cx="818606" cy="16059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6" name="TextBox 25">
            <a:extLst>
              <a:ext uri="{FF2B5EF4-FFF2-40B4-BE49-F238E27FC236}">
                <a16:creationId xmlns:a16="http://schemas.microsoft.com/office/drawing/2014/main" id="{E0F55263-C7B5-44F8-B4C6-29F2F331FAFA}"/>
              </a:ext>
            </a:extLst>
          </p:cNvPr>
          <p:cNvSpPr txBox="1"/>
          <p:nvPr/>
        </p:nvSpPr>
        <p:spPr>
          <a:xfrm>
            <a:off x="10460725" y="3546023"/>
            <a:ext cx="193330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E</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xplain/</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解释</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ontrol/</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控制</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Predict/</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预测</a:t>
            </a: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1184676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1937682" y="1082033"/>
            <a:ext cx="8316635" cy="120032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Helvetica Neue"/>
                <a:ea typeface="+mn-ea"/>
                <a:cs typeface="+mn-cs"/>
              </a:rPr>
              <a:t>Data Product </a:t>
            </a:r>
            <a:r>
              <a:rPr kumimoji="0" lang="zh-CN" altLang="en-US" sz="2400" b="1" i="0" u="none" strike="noStrike" kern="1200" cap="none" spc="0" normalizeH="0" baseline="0" noProof="0" dirty="0">
                <a:ln>
                  <a:noFill/>
                </a:ln>
                <a:solidFill>
                  <a:srgbClr val="FFC000"/>
                </a:solidFill>
                <a:effectLst/>
                <a:uLnTx/>
                <a:uFillTx/>
                <a:latin typeface="Helvetica Neue"/>
                <a:ea typeface="华文楷体" panose="02010600040101010101" pitchFamily="2" charset="-122"/>
                <a:cs typeface="+mn-cs"/>
              </a:rPr>
              <a:t>数据产品</a:t>
            </a:r>
            <a:r>
              <a:rPr kumimoji="0" lang="en-US" sz="2400" b="1" i="0" u="none" strike="noStrike" kern="1200" cap="none" spc="0" normalizeH="0" baseline="0" noProof="0" dirty="0">
                <a:ln>
                  <a:noFill/>
                </a:ln>
                <a:solidFill>
                  <a:srgbClr val="FFC000"/>
                </a:solidFill>
                <a:effectLst/>
                <a:uLnTx/>
                <a:uFillTx/>
                <a:latin typeface="Helvetica Neue"/>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Helvetica Neue"/>
                <a:ea typeface="+mn-ea"/>
                <a:cs typeface="+mn-cs"/>
              </a:rPr>
              <a:t>Productization of your Insights/Recommendations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C000"/>
                </a:solidFill>
                <a:effectLst/>
                <a:uLnTx/>
                <a:uFillTx/>
                <a:latin typeface="Helvetica Neue"/>
                <a:ea typeface="华文楷体" panose="02010600040101010101" pitchFamily="2" charset="-122"/>
                <a:cs typeface="+mn-cs"/>
              </a:rPr>
              <a:t>产品化你的见解</a:t>
            </a:r>
            <a:endParaRPr kumimoji="0" lang="en-US" sz="2400" b="1" i="0" u="none" strike="noStrike" kern="1200" cap="none" spc="0" normalizeH="0" baseline="0" noProof="0" dirty="0">
              <a:ln>
                <a:noFill/>
              </a:ln>
              <a:solidFill>
                <a:srgbClr val="FFC000"/>
              </a:solidFill>
              <a:effectLst/>
              <a:uLnTx/>
              <a:uFillTx/>
              <a:latin typeface="Helvetica Neue"/>
              <a:ea typeface="+mn-ea"/>
              <a:cs typeface="+mn-cs"/>
            </a:endParaRPr>
          </a:p>
        </p:txBody>
      </p:sp>
      <p:sp>
        <p:nvSpPr>
          <p:cNvPr id="9" name="TextBox 8">
            <a:extLst>
              <a:ext uri="{FF2B5EF4-FFF2-40B4-BE49-F238E27FC236}">
                <a16:creationId xmlns:a16="http://schemas.microsoft.com/office/drawing/2014/main" id="{40B97AD6-85DF-4F7F-B5FB-521F5359BAB3}"/>
              </a:ext>
            </a:extLst>
          </p:cNvPr>
          <p:cNvSpPr txBox="1"/>
          <p:nvPr/>
        </p:nvSpPr>
        <p:spPr>
          <a:xfrm>
            <a:off x="2120441" y="2595570"/>
            <a:ext cx="8316635" cy="2862322"/>
          </a:xfrm>
          <a:prstGeom prst="rect">
            <a:avLst/>
          </a:prstGeom>
          <a:noFill/>
        </p:spPr>
        <p:txBody>
          <a:bodyPr wrap="square">
            <a:spAutoFit/>
          </a:bodyPr>
          <a:lstStyle/>
          <a:p>
            <a:pPr marL="342900" marR="0" lvl="0" indent="-342900" algn="ctr"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0" b="1" i="0" u="none" strike="noStrike" kern="1200" cap="none" spc="0" normalizeH="0" baseline="0" noProof="0" dirty="0">
                <a:ln>
                  <a:noFill/>
                </a:ln>
                <a:solidFill>
                  <a:srgbClr val="FFC000"/>
                </a:solidFill>
                <a:effectLst/>
                <a:uLnTx/>
                <a:uFillTx/>
                <a:latin typeface="Helvetica Neue"/>
                <a:ea typeface="+mn-ea"/>
                <a:cs typeface="+mn-cs"/>
              </a:rPr>
              <a:t>Explain</a:t>
            </a:r>
            <a:r>
              <a:rPr kumimoji="0" lang="zh-CN" altLang="en-US" sz="6000" b="1" i="0" u="none" strike="noStrike" kern="1200" cap="none" spc="0" normalizeH="0" baseline="0" noProof="0" dirty="0">
                <a:ln>
                  <a:noFill/>
                </a:ln>
                <a:solidFill>
                  <a:srgbClr val="FFC000"/>
                </a:solidFill>
                <a:effectLst/>
                <a:uLnTx/>
                <a:uFillTx/>
                <a:latin typeface="Helvetica Neue"/>
                <a:ea typeface="华文楷体" panose="02010600040101010101" pitchFamily="2" charset="-122"/>
                <a:cs typeface="+mn-cs"/>
              </a:rPr>
              <a:t>解释</a:t>
            </a:r>
            <a:endParaRPr kumimoji="0" lang="en-US" sz="6000" b="1" i="0" u="none" strike="noStrike" kern="1200" cap="none" spc="0" normalizeH="0" baseline="0" noProof="0" dirty="0">
              <a:ln>
                <a:noFill/>
              </a:ln>
              <a:solidFill>
                <a:srgbClr val="FFC000"/>
              </a:solidFill>
              <a:effectLst/>
              <a:uLnTx/>
              <a:uFillTx/>
              <a:latin typeface="Helvetica Neue"/>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0" b="1" i="0" u="none" strike="noStrike" kern="1200" cap="none" spc="0" normalizeH="0" baseline="0" noProof="0" dirty="0">
                <a:ln>
                  <a:noFill/>
                </a:ln>
                <a:solidFill>
                  <a:srgbClr val="FFC000"/>
                </a:solidFill>
                <a:effectLst/>
                <a:uLnTx/>
                <a:uFillTx/>
                <a:latin typeface="Helvetica Neue"/>
                <a:ea typeface="+mn-ea"/>
                <a:cs typeface="+mn-cs"/>
              </a:rPr>
              <a:t>Control </a:t>
            </a:r>
            <a:r>
              <a:rPr kumimoji="0" lang="zh-CN" altLang="en-US" sz="6000" b="1" i="0" u="none" strike="noStrike" kern="1200" cap="none" spc="0" normalizeH="0" baseline="0" noProof="0" dirty="0">
                <a:ln>
                  <a:noFill/>
                </a:ln>
                <a:solidFill>
                  <a:srgbClr val="FFC000"/>
                </a:solidFill>
                <a:effectLst/>
                <a:uLnTx/>
                <a:uFillTx/>
                <a:latin typeface="Helvetica Neue"/>
                <a:ea typeface="华文楷体" panose="02010600040101010101" pitchFamily="2" charset="-122"/>
                <a:cs typeface="+mn-cs"/>
              </a:rPr>
              <a:t>控制</a:t>
            </a:r>
            <a:endParaRPr kumimoji="0" lang="en-US" sz="6000" b="1" i="0" u="none" strike="noStrike" kern="1200" cap="none" spc="0" normalizeH="0" baseline="0" noProof="0" dirty="0">
              <a:ln>
                <a:noFill/>
              </a:ln>
              <a:solidFill>
                <a:srgbClr val="FFC000"/>
              </a:solidFill>
              <a:effectLst/>
              <a:uLnTx/>
              <a:uFillTx/>
              <a:latin typeface="Helvetica Neue"/>
              <a:ea typeface="+mn-ea"/>
              <a:cs typeface="+mn-cs"/>
            </a:endParaRPr>
          </a:p>
          <a:p>
            <a:pPr marL="342900" marR="0" lvl="0" indent="-342900" algn="ctr"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0" b="1" i="0" u="none" strike="noStrike" kern="1200" cap="none" spc="0" normalizeH="0" baseline="0" noProof="0" dirty="0">
                <a:ln>
                  <a:noFill/>
                </a:ln>
                <a:solidFill>
                  <a:srgbClr val="FFC000"/>
                </a:solidFill>
                <a:effectLst/>
                <a:uLnTx/>
                <a:uFillTx/>
                <a:latin typeface="Helvetica Neue"/>
                <a:ea typeface="+mn-ea"/>
                <a:cs typeface="+mn-cs"/>
              </a:rPr>
              <a:t>Predict </a:t>
            </a:r>
            <a:r>
              <a:rPr kumimoji="0" lang="zh-CN" altLang="en-US" sz="6000" b="1" i="0" u="none" strike="noStrike" kern="1200" cap="none" spc="0" normalizeH="0" baseline="0" noProof="0" dirty="0">
                <a:ln>
                  <a:noFill/>
                </a:ln>
                <a:solidFill>
                  <a:srgbClr val="FFC000"/>
                </a:solidFill>
                <a:effectLst/>
                <a:uLnTx/>
                <a:uFillTx/>
                <a:latin typeface="Helvetica Neue"/>
                <a:ea typeface="华文楷体" panose="02010600040101010101" pitchFamily="2" charset="-122"/>
                <a:cs typeface="+mn-cs"/>
              </a:rPr>
              <a:t>预测</a:t>
            </a:r>
            <a:r>
              <a:rPr kumimoji="0" lang="en-US" sz="6000" b="1" i="0" u="none" strike="noStrike" kern="1200" cap="none" spc="0" normalizeH="0" baseline="0" noProof="0" dirty="0">
                <a:ln>
                  <a:noFill/>
                </a:ln>
                <a:solidFill>
                  <a:srgbClr val="FFC000"/>
                </a:solidFill>
                <a:effectLst/>
                <a:uLnTx/>
                <a:uFillTx/>
                <a:latin typeface="Helvetica Neue"/>
                <a:ea typeface="+mn-ea"/>
                <a:cs typeface="+mn-cs"/>
              </a:rPr>
              <a:t> </a:t>
            </a:r>
          </a:p>
        </p:txBody>
      </p:sp>
    </p:spTree>
    <p:extLst>
      <p:ext uri="{BB962C8B-B14F-4D97-AF65-F5344CB8AC3E}">
        <p14:creationId xmlns:p14="http://schemas.microsoft.com/office/powerpoint/2010/main" val="34056649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1937682" y="1082033"/>
            <a:ext cx="8316635"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Helvetica Neue"/>
                <a:ea typeface="+mn-ea"/>
                <a:cs typeface="+mn-cs"/>
              </a:rPr>
              <a:t>Explain</a:t>
            </a:r>
          </a:p>
        </p:txBody>
      </p:sp>
      <p:pic>
        <p:nvPicPr>
          <p:cNvPr id="5" name="Picture 4">
            <a:extLst>
              <a:ext uri="{FF2B5EF4-FFF2-40B4-BE49-F238E27FC236}">
                <a16:creationId xmlns:a16="http://schemas.microsoft.com/office/drawing/2014/main" id="{033FA4E4-4768-471F-89EB-658ED045C806}"/>
              </a:ext>
            </a:extLst>
          </p:cNvPr>
          <p:cNvPicPr>
            <a:picLocks noChangeAspect="1"/>
          </p:cNvPicPr>
          <p:nvPr/>
        </p:nvPicPr>
        <p:blipFill>
          <a:blip r:embed="rId2"/>
          <a:stretch>
            <a:fillRect/>
          </a:stretch>
        </p:blipFill>
        <p:spPr>
          <a:xfrm>
            <a:off x="2614064" y="2045131"/>
            <a:ext cx="7198761" cy="4210318"/>
          </a:xfrm>
          <a:prstGeom prst="rect">
            <a:avLst/>
          </a:prstGeom>
        </p:spPr>
      </p:pic>
    </p:spTree>
    <p:extLst>
      <p:ext uri="{BB962C8B-B14F-4D97-AF65-F5344CB8AC3E}">
        <p14:creationId xmlns:p14="http://schemas.microsoft.com/office/powerpoint/2010/main" val="32267126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1937682" y="1082033"/>
            <a:ext cx="8316635"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Helvetica Neue"/>
                <a:ea typeface="+mn-ea"/>
                <a:cs typeface="+mn-cs"/>
              </a:rPr>
              <a:t>Control</a:t>
            </a:r>
          </a:p>
        </p:txBody>
      </p:sp>
      <p:pic>
        <p:nvPicPr>
          <p:cNvPr id="3" name="Picture 2">
            <a:extLst>
              <a:ext uri="{FF2B5EF4-FFF2-40B4-BE49-F238E27FC236}">
                <a16:creationId xmlns:a16="http://schemas.microsoft.com/office/drawing/2014/main" id="{2E7D5FF8-307B-47E5-B88F-30623986CF76}"/>
              </a:ext>
            </a:extLst>
          </p:cNvPr>
          <p:cNvPicPr>
            <a:picLocks noChangeAspect="1"/>
          </p:cNvPicPr>
          <p:nvPr/>
        </p:nvPicPr>
        <p:blipFill>
          <a:blip r:embed="rId2"/>
          <a:stretch>
            <a:fillRect/>
          </a:stretch>
        </p:blipFill>
        <p:spPr>
          <a:xfrm>
            <a:off x="741388" y="1713828"/>
            <a:ext cx="9719388" cy="4548325"/>
          </a:xfrm>
          <a:prstGeom prst="rect">
            <a:avLst/>
          </a:prstGeom>
        </p:spPr>
      </p:pic>
    </p:spTree>
    <p:extLst>
      <p:ext uri="{BB962C8B-B14F-4D97-AF65-F5344CB8AC3E}">
        <p14:creationId xmlns:p14="http://schemas.microsoft.com/office/powerpoint/2010/main" val="3436735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1937682" y="1082033"/>
            <a:ext cx="8316635"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Helvetica Neue"/>
                <a:ea typeface="+mn-ea"/>
                <a:cs typeface="+mn-cs"/>
              </a:rPr>
              <a:t>Control</a:t>
            </a:r>
          </a:p>
        </p:txBody>
      </p:sp>
      <p:pic>
        <p:nvPicPr>
          <p:cNvPr id="4" name="Picture 3">
            <a:extLst>
              <a:ext uri="{FF2B5EF4-FFF2-40B4-BE49-F238E27FC236}">
                <a16:creationId xmlns:a16="http://schemas.microsoft.com/office/drawing/2014/main" id="{9CDF9866-E2F6-45BF-810E-FC15BE7A63A4}"/>
              </a:ext>
            </a:extLst>
          </p:cNvPr>
          <p:cNvPicPr>
            <a:picLocks noChangeAspect="1"/>
          </p:cNvPicPr>
          <p:nvPr/>
        </p:nvPicPr>
        <p:blipFill>
          <a:blip r:embed="rId2"/>
          <a:stretch>
            <a:fillRect/>
          </a:stretch>
        </p:blipFill>
        <p:spPr>
          <a:xfrm>
            <a:off x="2102856" y="1713039"/>
            <a:ext cx="7856993" cy="4767436"/>
          </a:xfrm>
          <a:prstGeom prst="rect">
            <a:avLst/>
          </a:prstGeom>
        </p:spPr>
      </p:pic>
    </p:spTree>
    <p:extLst>
      <p:ext uri="{BB962C8B-B14F-4D97-AF65-F5344CB8AC3E}">
        <p14:creationId xmlns:p14="http://schemas.microsoft.com/office/powerpoint/2010/main" val="17744872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2128712" y="988727"/>
            <a:ext cx="8316635"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Helvetica Neue"/>
                <a:ea typeface="+mn-ea"/>
                <a:cs typeface="+mn-cs"/>
              </a:rPr>
              <a:t>Predict</a:t>
            </a:r>
          </a:p>
        </p:txBody>
      </p:sp>
      <p:pic>
        <p:nvPicPr>
          <p:cNvPr id="3" name="Picture 2">
            <a:extLst>
              <a:ext uri="{FF2B5EF4-FFF2-40B4-BE49-F238E27FC236}">
                <a16:creationId xmlns:a16="http://schemas.microsoft.com/office/drawing/2014/main" id="{5E11F9FB-7277-4DBD-BB1F-63D6F16F1C10}"/>
              </a:ext>
            </a:extLst>
          </p:cNvPr>
          <p:cNvPicPr>
            <a:picLocks noChangeAspect="1"/>
          </p:cNvPicPr>
          <p:nvPr/>
        </p:nvPicPr>
        <p:blipFill>
          <a:blip r:embed="rId2"/>
          <a:stretch>
            <a:fillRect/>
          </a:stretch>
        </p:blipFill>
        <p:spPr>
          <a:xfrm>
            <a:off x="1054971" y="1596123"/>
            <a:ext cx="8929785" cy="4679109"/>
          </a:xfrm>
          <a:prstGeom prst="rect">
            <a:avLst/>
          </a:prstGeom>
        </p:spPr>
      </p:pic>
    </p:spTree>
    <p:extLst>
      <p:ext uri="{BB962C8B-B14F-4D97-AF65-F5344CB8AC3E}">
        <p14:creationId xmlns:p14="http://schemas.microsoft.com/office/powerpoint/2010/main" val="16479763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3" name="TextBox 2">
            <a:extLst>
              <a:ext uri="{FF2B5EF4-FFF2-40B4-BE49-F238E27FC236}">
                <a16:creationId xmlns:a16="http://schemas.microsoft.com/office/drawing/2014/main" id="{CA93A310-054B-451B-95EA-29848D5193B3}"/>
              </a:ext>
            </a:extLst>
          </p:cNvPr>
          <p:cNvSpPr txBox="1"/>
          <p:nvPr/>
        </p:nvSpPr>
        <p:spPr>
          <a:xfrm>
            <a:off x="2382230" y="4071023"/>
            <a:ext cx="252152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饿了</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business problems </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3076" name="Picture 4" descr="蘑菇头系列关于吃什么文字表情包你想吃什么-腾牛个性网">
            <a:extLst>
              <a:ext uri="{FF2B5EF4-FFF2-40B4-BE49-F238E27FC236}">
                <a16:creationId xmlns:a16="http://schemas.microsoft.com/office/drawing/2014/main" id="{9EDE2586-A578-47AC-A77C-05FD37868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247" y="148589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E2AE3E-A4E7-47D1-8F70-872BF4F1E011}"/>
              </a:ext>
            </a:extLst>
          </p:cNvPr>
          <p:cNvSpPr txBox="1"/>
          <p:nvPr/>
        </p:nvSpPr>
        <p:spPr>
          <a:xfrm>
            <a:off x="7608247" y="4115547"/>
            <a:ext cx="252152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business requirements</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5" name="Straight Arrow Connector 4">
            <a:extLst>
              <a:ext uri="{FF2B5EF4-FFF2-40B4-BE49-F238E27FC236}">
                <a16:creationId xmlns:a16="http://schemas.microsoft.com/office/drawing/2014/main" id="{B8471C0F-3833-49D4-9861-C4AB05C1692A}"/>
              </a:ext>
            </a:extLst>
          </p:cNvPr>
          <p:cNvCxnSpPr/>
          <p:nvPr/>
        </p:nvCxnSpPr>
        <p:spPr>
          <a:xfrm>
            <a:off x="5402510" y="2557461"/>
            <a:ext cx="15351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表示肚子饿的图片(第1页) - 要无忧健康图库">
            <a:extLst>
              <a:ext uri="{FF2B5EF4-FFF2-40B4-BE49-F238E27FC236}">
                <a16:creationId xmlns:a16="http://schemas.microsoft.com/office/drawing/2014/main" id="{BCA8A4D7-CD54-4089-A216-FEA58C03C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629" y="165475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9004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1026" name="Picture 2" descr="打麦子第1页_ 驾考预约大全">
            <a:extLst>
              <a:ext uri="{FF2B5EF4-FFF2-40B4-BE49-F238E27FC236}">
                <a16:creationId xmlns:a16="http://schemas.microsoft.com/office/drawing/2014/main" id="{C1FDF856-D9E0-4356-9B1A-F503CA3EC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390" y="2329539"/>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农村打麦子的场景，现在很难见到了- 每日头条">
            <a:extLst>
              <a:ext uri="{FF2B5EF4-FFF2-40B4-BE49-F238E27FC236}">
                <a16:creationId xmlns:a16="http://schemas.microsoft.com/office/drawing/2014/main" id="{4FBFEE9D-6DDF-47AF-A95E-3B7F3496F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989" y="2367639"/>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103 Stone Grain Mill Stock Photos, Pictures &amp; Royalty-Free Images - iStock">
            <a:extLst>
              <a:ext uri="{FF2B5EF4-FFF2-40B4-BE49-F238E27FC236}">
                <a16:creationId xmlns:a16="http://schemas.microsoft.com/office/drawing/2014/main" id="{9EFA0476-91E0-4034-A8DD-3BBFCB412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736" y="2367638"/>
            <a:ext cx="2469429" cy="1704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7B616C-605B-4289-91B4-1E31D7DBD9ED}"/>
              </a:ext>
            </a:extLst>
          </p:cNvPr>
          <p:cNvSpPr txBox="1"/>
          <p:nvPr/>
        </p:nvSpPr>
        <p:spPr>
          <a:xfrm>
            <a:off x="1597891" y="4442691"/>
            <a:ext cx="19765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D</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ata Collection</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1" name="TextBox 10">
            <a:extLst>
              <a:ext uri="{FF2B5EF4-FFF2-40B4-BE49-F238E27FC236}">
                <a16:creationId xmlns:a16="http://schemas.microsoft.com/office/drawing/2014/main" id="{B07CA852-691E-4AF3-BB0F-FB016412F9FF}"/>
              </a:ext>
            </a:extLst>
          </p:cNvPr>
          <p:cNvSpPr txBox="1"/>
          <p:nvPr/>
        </p:nvSpPr>
        <p:spPr>
          <a:xfrm>
            <a:off x="5476824" y="4442691"/>
            <a:ext cx="19765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D</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ata Preparation</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2" name="TextBox 11">
            <a:extLst>
              <a:ext uri="{FF2B5EF4-FFF2-40B4-BE49-F238E27FC236}">
                <a16:creationId xmlns:a16="http://schemas.microsoft.com/office/drawing/2014/main" id="{ED172800-01D2-4578-918F-59FADB9DB583}"/>
              </a:ext>
            </a:extLst>
          </p:cNvPr>
          <p:cNvSpPr txBox="1"/>
          <p:nvPr/>
        </p:nvSpPr>
        <p:spPr>
          <a:xfrm>
            <a:off x="8940801" y="4442691"/>
            <a:ext cx="19765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D</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ata Preparation</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305326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2" name="TextBox 1">
            <a:extLst>
              <a:ext uri="{FF2B5EF4-FFF2-40B4-BE49-F238E27FC236}">
                <a16:creationId xmlns:a16="http://schemas.microsoft.com/office/drawing/2014/main" id="{A47B616C-605B-4289-91B4-1E31D7DBD9ED}"/>
              </a:ext>
            </a:extLst>
          </p:cNvPr>
          <p:cNvSpPr txBox="1"/>
          <p:nvPr/>
        </p:nvSpPr>
        <p:spPr>
          <a:xfrm>
            <a:off x="2596181" y="4627357"/>
            <a:ext cx="19765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D</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ata Analysis</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2" name="TextBox 11">
            <a:extLst>
              <a:ext uri="{FF2B5EF4-FFF2-40B4-BE49-F238E27FC236}">
                <a16:creationId xmlns:a16="http://schemas.microsoft.com/office/drawing/2014/main" id="{ED172800-01D2-4578-918F-59FADB9DB583}"/>
              </a:ext>
            </a:extLst>
          </p:cNvPr>
          <p:cNvSpPr txBox="1"/>
          <p:nvPr/>
        </p:nvSpPr>
        <p:spPr>
          <a:xfrm>
            <a:off x="9005456" y="4627357"/>
            <a:ext cx="19765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D</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ata Products</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9" name="Picture 8" descr="A Good Way to Portion Dough for Rolls | Cook&amp;#39;s Illustrated">
            <a:extLst>
              <a:ext uri="{FF2B5EF4-FFF2-40B4-BE49-F238E27FC236}">
                <a16:creationId xmlns:a16="http://schemas.microsoft.com/office/drawing/2014/main" id="{E4E5D8BD-1B8B-4493-A4F0-1B4A2530E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15" y="1979219"/>
            <a:ext cx="2277225" cy="22772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吃货最爱！细数全球最美味的各种面食，中国占了三种！">
            <a:extLst>
              <a:ext uri="{FF2B5EF4-FFF2-40B4-BE49-F238E27FC236}">
                <a16:creationId xmlns:a16="http://schemas.microsoft.com/office/drawing/2014/main" id="{1875FAEE-BFCD-4E16-97D9-232AAD59E8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 t="17940" r="1972" b="5288"/>
          <a:stretch/>
        </p:blipFill>
        <p:spPr bwMode="auto">
          <a:xfrm>
            <a:off x="3257970" y="2091777"/>
            <a:ext cx="3354674" cy="216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厨房门帘饺子-新人首单立减十元-2022年1月|淘宝海外">
            <a:extLst>
              <a:ext uri="{FF2B5EF4-FFF2-40B4-BE49-F238E27FC236}">
                <a16:creationId xmlns:a16="http://schemas.microsoft.com/office/drawing/2014/main" id="{FD8E0CB3-02A4-4828-8900-3AD9FDD71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565" y="2113319"/>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5C78CFA-1FEE-4813-9115-1B5855453D19}"/>
              </a:ext>
            </a:extLst>
          </p:cNvPr>
          <p:cNvCxnSpPr/>
          <p:nvPr/>
        </p:nvCxnSpPr>
        <p:spPr>
          <a:xfrm>
            <a:off x="6954473" y="3229761"/>
            <a:ext cx="136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4C20E94-68DC-4DE0-ACBD-B426491ED19E}"/>
              </a:ext>
            </a:extLst>
          </p:cNvPr>
          <p:cNvSpPr txBox="1"/>
          <p:nvPr/>
        </p:nvSpPr>
        <p:spPr>
          <a:xfrm>
            <a:off x="6838158" y="3443573"/>
            <a:ext cx="160003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P</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roductization</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21789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36413" y="239367"/>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95256" y="1008808"/>
            <a:ext cx="6094602" cy="14773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Designing our experiment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Collecting and preparing the data</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Visualizing the results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Testing the hypothesis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Drawing conclusions</a:t>
            </a:r>
          </a:p>
        </p:txBody>
      </p:sp>
      <p:sp>
        <p:nvSpPr>
          <p:cNvPr id="7" name="TextBox 6">
            <a:extLst>
              <a:ext uri="{FF2B5EF4-FFF2-40B4-BE49-F238E27FC236}">
                <a16:creationId xmlns:a16="http://schemas.microsoft.com/office/drawing/2014/main" id="{5038C4EA-746E-A25E-87A3-6ABD9D620718}"/>
              </a:ext>
            </a:extLst>
          </p:cNvPr>
          <p:cNvSpPr txBox="1"/>
          <p:nvPr/>
        </p:nvSpPr>
        <p:spPr>
          <a:xfrm>
            <a:off x="1927371" y="4080892"/>
            <a:ext cx="6094602" cy="120032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z statistic: -0.34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p-value: 0.732</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ci 95% for control group: [0.114, 0.133]</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ci 95% for treatment group: [0.116, 0.135]</a:t>
            </a:r>
          </a:p>
        </p:txBody>
      </p:sp>
      <p:sp>
        <p:nvSpPr>
          <p:cNvPr id="3" name="TextBox 2">
            <a:extLst>
              <a:ext uri="{FF2B5EF4-FFF2-40B4-BE49-F238E27FC236}">
                <a16:creationId xmlns:a16="http://schemas.microsoft.com/office/drawing/2014/main" id="{6A1CFDC4-3EC3-6167-95D2-8155431F8C2F}"/>
              </a:ext>
            </a:extLst>
          </p:cNvPr>
          <p:cNvSpPr txBox="1"/>
          <p:nvPr/>
        </p:nvSpPr>
        <p:spPr>
          <a:xfrm>
            <a:off x="2097248" y="3244334"/>
            <a:ext cx="298648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Test Result(using z-Test for Proportions, Two Samples)</a:t>
            </a:r>
          </a:p>
        </p:txBody>
      </p:sp>
      <p:sp>
        <p:nvSpPr>
          <p:cNvPr id="9" name="TextBox 8">
            <a:extLst>
              <a:ext uri="{FF2B5EF4-FFF2-40B4-BE49-F238E27FC236}">
                <a16:creationId xmlns:a16="http://schemas.microsoft.com/office/drawing/2014/main" id="{C1A9CBDB-1D3D-C92E-BF09-BBC502042E80}"/>
              </a:ext>
            </a:extLst>
          </p:cNvPr>
          <p:cNvSpPr txBox="1"/>
          <p:nvPr/>
        </p:nvSpPr>
        <p:spPr>
          <a:xfrm>
            <a:off x="5984413" y="3567499"/>
            <a:ext cx="6094602"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00"/>
                </a:solidFill>
                <a:effectLst/>
                <a:uLnTx/>
                <a:uFillTx/>
                <a:latin typeface="Corbel" panose="020B0503020204020204"/>
                <a:ea typeface="+mn-ea"/>
                <a:cs typeface="+mn-cs"/>
              </a:rPr>
              <a:t>A confidence interval (CI) is the mean of your estimate plus and minus the variation in that estimate. This is the range of values you expect your estimate to fall between if you redo your test, within a certain level of confidence. Confidence, in statistics, is another way to describe probability</a:t>
            </a:r>
          </a:p>
        </p:txBody>
      </p:sp>
    </p:spTree>
    <p:extLst>
      <p:ext uri="{BB962C8B-B14F-4D97-AF65-F5344CB8AC3E}">
        <p14:creationId xmlns:p14="http://schemas.microsoft.com/office/powerpoint/2010/main" val="30886205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1262893" y="320678"/>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t>Business Data analysis </a:t>
            </a:r>
            <a:r>
              <a:rPr kumimoji="0" lang="en-US" altLang="zh-CN"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t>
            </a:r>
            <a:r>
              <a:rPr kumimoji="0" lang="zh-CN" altLang="en-US" sz="36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商业数据分析</a:t>
            </a: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br>
              <a:rPr kumimoji="0" lang="en-US" sz="3600" b="0" i="0" u="none" strike="noStrike" kern="1200" cap="all" spc="0" normalizeH="0" baseline="0" noProof="0" dirty="0">
                <a:ln w="3175" cmpd="sng">
                  <a:noFill/>
                </a:ln>
                <a:solidFill>
                  <a:prstClr val="white"/>
                </a:solidFill>
                <a:effectLst/>
                <a:uLnTx/>
                <a:uFillTx/>
                <a:latin typeface="Corbel" panose="020B0503020204020204"/>
                <a:ea typeface="+mj-ea"/>
                <a:cs typeface="+mj-cs"/>
              </a:rPr>
            </a:br>
            <a:endParaRPr kumimoji="0" lang="en-US" sz="3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3" name="TextBox 2">
            <a:extLst>
              <a:ext uri="{FF2B5EF4-FFF2-40B4-BE49-F238E27FC236}">
                <a16:creationId xmlns:a16="http://schemas.microsoft.com/office/drawing/2014/main" id="{CA93A310-054B-451B-95EA-29848D5193B3}"/>
              </a:ext>
            </a:extLst>
          </p:cNvPr>
          <p:cNvSpPr txBox="1"/>
          <p:nvPr/>
        </p:nvSpPr>
        <p:spPr>
          <a:xfrm>
            <a:off x="2681924" y="4406583"/>
            <a:ext cx="29470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business problems solved </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5" name="Picture 4" descr="厨房门帘饺子-新人首单立减十元-2022年1月|淘宝海外">
            <a:extLst>
              <a:ext uri="{FF2B5EF4-FFF2-40B4-BE49-F238E27FC236}">
                <a16:creationId xmlns:a16="http://schemas.microsoft.com/office/drawing/2014/main" id="{05C9ED2C-5DD8-43F9-9286-A90BBAF6F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115" y="1811674"/>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E2B843-0220-4721-BCDE-0B245882A734}"/>
              </a:ext>
            </a:extLst>
          </p:cNvPr>
          <p:cNvSpPr txBox="1"/>
          <p:nvPr/>
        </p:nvSpPr>
        <p:spPr>
          <a:xfrm>
            <a:off x="8521785" y="4406583"/>
            <a:ext cx="19765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D</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ata Products</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4" name="Straight Arrow Connector 3">
            <a:extLst>
              <a:ext uri="{FF2B5EF4-FFF2-40B4-BE49-F238E27FC236}">
                <a16:creationId xmlns:a16="http://schemas.microsoft.com/office/drawing/2014/main" id="{B03C81E3-A49F-4215-949C-44B9A047779B}"/>
              </a:ext>
            </a:extLst>
          </p:cNvPr>
          <p:cNvCxnSpPr/>
          <p:nvPr/>
        </p:nvCxnSpPr>
        <p:spPr>
          <a:xfrm flipH="1">
            <a:off x="5629013" y="2883236"/>
            <a:ext cx="2223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997AE6-0065-4268-BA17-34B72C44348D}"/>
              </a:ext>
            </a:extLst>
          </p:cNvPr>
          <p:cNvSpPr txBox="1"/>
          <p:nvPr/>
        </p:nvSpPr>
        <p:spPr>
          <a:xfrm>
            <a:off x="5931017" y="3162650"/>
            <a:ext cx="156874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解决问题</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4100" name="Picture 4" descr="吃饱享受表情长网红的表情丑很得-表情包之园">
            <a:extLst>
              <a:ext uri="{FF2B5EF4-FFF2-40B4-BE49-F238E27FC236}">
                <a16:creationId xmlns:a16="http://schemas.microsoft.com/office/drawing/2014/main" id="{AEE73B3C-39CB-413C-B18F-57352A3D7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355" y="2021878"/>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925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579901" y="-257137"/>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B85B4A57-416C-4FC3-BFB6-D4F039F2A7BA}"/>
              </a:ext>
            </a:extLst>
          </p:cNvPr>
          <p:cNvSpPr txBox="1"/>
          <p:nvPr/>
        </p:nvSpPr>
        <p:spPr>
          <a:xfrm>
            <a:off x="4323128" y="963593"/>
            <a:ext cx="3934436"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面试怎么讲</a:t>
            </a: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有相关经验</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没有相关经验</a:t>
            </a: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p:txBody>
      </p:sp>
      <p:sp>
        <p:nvSpPr>
          <p:cNvPr id="25" name="TextBox 24">
            <a:extLst>
              <a:ext uri="{FF2B5EF4-FFF2-40B4-BE49-F238E27FC236}">
                <a16:creationId xmlns:a16="http://schemas.microsoft.com/office/drawing/2014/main" id="{6A7254AD-9507-47EF-A677-4D6F77AB5A89}"/>
              </a:ext>
            </a:extLst>
          </p:cNvPr>
          <p:cNvSpPr txBox="1"/>
          <p:nvPr/>
        </p:nvSpPr>
        <p:spPr>
          <a:xfrm>
            <a:off x="3473044" y="2136986"/>
            <a:ext cx="6082018" cy="507831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常见面试问题：</a:t>
            </a: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Tell me one time you use data to generate insights?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Identify Business problems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Identify data analysis solutions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 visualize the insights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Present analysis and recommendations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Here is  one example I have done(have experience)/here is my approach(no experience)</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How do you find business opportunities/problems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 identify business goals, e.g. marketing needs to retain customers…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How do you do data analysis?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Data life cycle at high level</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How do you prepare data?</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Data Architecture</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24634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69969" y="303560"/>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44922" y="1515878"/>
            <a:ext cx="6094602" cy="14773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Designing our experiment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Collecting and preparing the data</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Visualizing the results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Testing the hypothesis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Drawing conclusions</a:t>
            </a:r>
          </a:p>
        </p:txBody>
      </p:sp>
      <p:sp>
        <p:nvSpPr>
          <p:cNvPr id="8" name="TextBox 7">
            <a:extLst>
              <a:ext uri="{FF2B5EF4-FFF2-40B4-BE49-F238E27FC236}">
                <a16:creationId xmlns:a16="http://schemas.microsoft.com/office/drawing/2014/main" id="{0E9688BC-49B4-0A83-7280-809D36A2C766}"/>
              </a:ext>
            </a:extLst>
          </p:cNvPr>
          <p:cNvSpPr txBox="1"/>
          <p:nvPr/>
        </p:nvSpPr>
        <p:spPr>
          <a:xfrm>
            <a:off x="3198303" y="3429000"/>
            <a:ext cx="6094602" cy="161582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orbel" panose="020B0503020204020204"/>
                <a:ea typeface="+mn-ea"/>
                <a:cs typeface="+mn-cs"/>
              </a:rPr>
              <a:t>Since our 𝑝-value=0.732 is way above our 𝛼=0.05, we cannot reject the null hypothesis 𝐻0, which means that our new design did not perform significantly different (let alone better) than our old one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orbel" panose="020B0503020204020204"/>
                <a:ea typeface="+mn-ea"/>
                <a:cs typeface="+mn-cs"/>
              </a:rPr>
              <a:t>Additionally, if we look at the confidence interval for the treatment group ([0.116, 0.135], i.e. 11.6-13.5%) we notice </a:t>
            </a:r>
            <a:r>
              <a:rPr kumimoji="0" lang="en-US" sz="1100" b="0" i="0" u="none" strike="noStrike" kern="1200" cap="none" spc="0" normalizeH="0" baseline="0" noProof="0" dirty="0" err="1">
                <a:ln>
                  <a:noFill/>
                </a:ln>
                <a:solidFill>
                  <a:prstClr val="white"/>
                </a:solidFill>
                <a:effectLst/>
                <a:uLnTx/>
                <a:uFillTx/>
                <a:latin typeface="Corbel" panose="020B0503020204020204"/>
                <a:ea typeface="+mn-ea"/>
                <a:cs typeface="+mn-cs"/>
              </a:rPr>
              <a:t>that:It</a:t>
            </a:r>
            <a:r>
              <a:rPr kumimoji="0" lang="en-US" sz="1100" b="0" i="0" u="none" strike="noStrike" kern="1200" cap="none" spc="0" normalizeH="0" baseline="0" noProof="0" dirty="0">
                <a:ln>
                  <a:noFill/>
                </a:ln>
                <a:solidFill>
                  <a:prstClr val="white"/>
                </a:solidFill>
                <a:effectLst/>
                <a:uLnTx/>
                <a:uFillTx/>
                <a:latin typeface="Corbel" panose="020B0503020204020204"/>
                <a:ea typeface="+mn-ea"/>
                <a:cs typeface="+mn-cs"/>
              </a:rPr>
              <a:t> includes our baseline value of 13% conversion </a:t>
            </a:r>
            <a:r>
              <a:rPr kumimoji="0" lang="en-US" sz="1100" b="0" i="0" u="none" strike="noStrike" kern="1200" cap="none" spc="0" normalizeH="0" baseline="0" noProof="0" dirty="0" err="1">
                <a:ln>
                  <a:noFill/>
                </a:ln>
                <a:solidFill>
                  <a:prstClr val="white"/>
                </a:solidFill>
                <a:effectLst/>
                <a:uLnTx/>
                <a:uFillTx/>
                <a:latin typeface="Corbel" panose="020B0503020204020204"/>
                <a:ea typeface="+mn-ea"/>
                <a:cs typeface="+mn-cs"/>
              </a:rPr>
              <a:t>rate.It</a:t>
            </a:r>
            <a:r>
              <a:rPr kumimoji="0" lang="en-US" sz="1100" b="0" i="0" u="none" strike="noStrike" kern="1200" cap="none" spc="0" normalizeH="0" baseline="0" noProof="0" dirty="0">
                <a:ln>
                  <a:noFill/>
                </a:ln>
                <a:solidFill>
                  <a:prstClr val="white"/>
                </a:solidFill>
                <a:effectLst/>
                <a:uLnTx/>
                <a:uFillTx/>
                <a:latin typeface="Corbel" panose="020B0503020204020204"/>
                <a:ea typeface="+mn-ea"/>
                <a:cs typeface="+mn-cs"/>
              </a:rPr>
              <a:t> does not include our target value of 15% (the 2% uplift we were aiming for)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orbel" panose="020B0503020204020204"/>
                <a:ea typeface="+mn-ea"/>
                <a:cs typeface="+mn-cs"/>
              </a:rPr>
              <a:t>What this means is that it is more likely that the true conversion rate of the new design is similar to our baseline, rather than the 15% target we had hoped for. This is further proof that our new design is not likely to be an improvement on our old design, so the conclusion is that the </a:t>
            </a:r>
            <a:r>
              <a:rPr kumimoji="0" lang="en-US" sz="1100" b="1" i="0" u="sng" strike="noStrike" kern="1200" cap="none" spc="0" normalizeH="0" baseline="0" noProof="0" dirty="0">
                <a:ln>
                  <a:noFill/>
                </a:ln>
                <a:solidFill>
                  <a:srgbClr val="FFFF00"/>
                </a:solidFill>
                <a:effectLst/>
                <a:uLnTx/>
                <a:uFillTx/>
                <a:latin typeface="Corbel" panose="020B0503020204020204"/>
                <a:ea typeface="+mn-ea"/>
                <a:cs typeface="+mn-cs"/>
              </a:rPr>
              <a:t>new web page didn’t make a difference.</a:t>
            </a:r>
          </a:p>
        </p:txBody>
      </p:sp>
    </p:spTree>
    <p:extLst>
      <p:ext uri="{BB962C8B-B14F-4D97-AF65-F5344CB8AC3E}">
        <p14:creationId xmlns:p14="http://schemas.microsoft.com/office/powerpoint/2010/main" val="98295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93" y="527604"/>
            <a:ext cx="10538669" cy="926727"/>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5" name="TextBox 4">
            <a:extLst>
              <a:ext uri="{FF2B5EF4-FFF2-40B4-BE49-F238E27FC236}">
                <a16:creationId xmlns:a16="http://schemas.microsoft.com/office/drawing/2014/main" id="{C61447C0-FE99-4302-8575-755989C0B127}"/>
              </a:ext>
            </a:extLst>
          </p:cNvPr>
          <p:cNvSpPr txBox="1"/>
          <p:nvPr/>
        </p:nvSpPr>
        <p:spPr>
          <a:xfrm>
            <a:off x="2002973" y="2572129"/>
            <a:ext cx="862148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银行内部审计和风险控制</a:t>
            </a:r>
            <a:endParaRPr kumimoji="0" lang="en-US" sz="36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03088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93" y="527604"/>
            <a:ext cx="10538669" cy="926727"/>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5" name="TextBox 4">
            <a:extLst>
              <a:ext uri="{FF2B5EF4-FFF2-40B4-BE49-F238E27FC236}">
                <a16:creationId xmlns:a16="http://schemas.microsoft.com/office/drawing/2014/main" id="{C61447C0-FE99-4302-8575-755989C0B127}"/>
              </a:ext>
            </a:extLst>
          </p:cNvPr>
          <p:cNvSpPr txBox="1"/>
          <p:nvPr/>
        </p:nvSpPr>
        <p:spPr>
          <a:xfrm>
            <a:off x="2412276" y="5376289"/>
            <a:ext cx="8621486"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Business Problem statement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风险控制对银行的成功与失败至关重要！</a:t>
            </a:r>
            <a:endParaRPr kumimoji="0" lang="en-US" sz="2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pic>
        <p:nvPicPr>
          <p:cNvPr id="4098" name="Picture 2" descr="uploads///Bank risk">
            <a:extLst>
              <a:ext uri="{FF2B5EF4-FFF2-40B4-BE49-F238E27FC236}">
                <a16:creationId xmlns:a16="http://schemas.microsoft.com/office/drawing/2014/main" id="{3F92B0D2-C94E-40A0-B522-CF2B3839F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346" y="1105988"/>
            <a:ext cx="5745307" cy="401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34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993" y="527604"/>
            <a:ext cx="10538669" cy="926727"/>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pic>
        <p:nvPicPr>
          <p:cNvPr id="4" name="Picture 3">
            <a:extLst>
              <a:ext uri="{FF2B5EF4-FFF2-40B4-BE49-F238E27FC236}">
                <a16:creationId xmlns:a16="http://schemas.microsoft.com/office/drawing/2014/main" id="{EA2FC78B-AE55-4D5F-AB11-F200B91D5033}"/>
              </a:ext>
            </a:extLst>
          </p:cNvPr>
          <p:cNvPicPr>
            <a:picLocks noChangeAspect="1"/>
          </p:cNvPicPr>
          <p:nvPr/>
        </p:nvPicPr>
        <p:blipFill>
          <a:blip r:embed="rId2"/>
          <a:stretch>
            <a:fillRect/>
          </a:stretch>
        </p:blipFill>
        <p:spPr>
          <a:xfrm>
            <a:off x="3575958" y="2571750"/>
            <a:ext cx="5638800" cy="704850"/>
          </a:xfrm>
          <a:prstGeom prst="rect">
            <a:avLst/>
          </a:prstGeom>
        </p:spPr>
      </p:pic>
      <p:pic>
        <p:nvPicPr>
          <p:cNvPr id="7" name="Picture 6">
            <a:extLst>
              <a:ext uri="{FF2B5EF4-FFF2-40B4-BE49-F238E27FC236}">
                <a16:creationId xmlns:a16="http://schemas.microsoft.com/office/drawing/2014/main" id="{744E989C-CA43-4997-AC1A-3F8B7EC4A668}"/>
              </a:ext>
            </a:extLst>
          </p:cNvPr>
          <p:cNvPicPr>
            <a:picLocks noChangeAspect="1"/>
          </p:cNvPicPr>
          <p:nvPr/>
        </p:nvPicPr>
        <p:blipFill>
          <a:blip r:embed="rId3"/>
          <a:stretch>
            <a:fillRect/>
          </a:stretch>
        </p:blipFill>
        <p:spPr>
          <a:xfrm>
            <a:off x="3575958" y="3712302"/>
            <a:ext cx="5562600" cy="571500"/>
          </a:xfrm>
          <a:prstGeom prst="rect">
            <a:avLst/>
          </a:prstGeom>
        </p:spPr>
      </p:pic>
      <p:sp>
        <p:nvSpPr>
          <p:cNvPr id="8" name="Rectangle 7">
            <a:extLst>
              <a:ext uri="{FF2B5EF4-FFF2-40B4-BE49-F238E27FC236}">
                <a16:creationId xmlns:a16="http://schemas.microsoft.com/office/drawing/2014/main" id="{07AD982E-4363-41F3-8E2C-76624D7DC91B}"/>
              </a:ext>
            </a:extLst>
          </p:cNvPr>
          <p:cNvSpPr/>
          <p:nvPr/>
        </p:nvSpPr>
        <p:spPr>
          <a:xfrm>
            <a:off x="8194766" y="3998052"/>
            <a:ext cx="574765" cy="2168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9" name="TextBox 8">
            <a:extLst>
              <a:ext uri="{FF2B5EF4-FFF2-40B4-BE49-F238E27FC236}">
                <a16:creationId xmlns:a16="http://schemas.microsoft.com/office/drawing/2014/main" id="{9F209467-92B7-4100-AA06-82C016678B25}"/>
              </a:ext>
            </a:extLst>
          </p:cNvPr>
          <p:cNvSpPr txBox="1"/>
          <p:nvPr/>
        </p:nvSpPr>
        <p:spPr>
          <a:xfrm>
            <a:off x="4798424" y="1628423"/>
            <a:ext cx="311766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工作机会</a:t>
            </a:r>
            <a:endParaRPr kumimoji="0" lang="en-US" sz="2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32753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878237" y="1786845"/>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internal audit  </a:t>
            </a:r>
            <a:r>
              <a:rPr kumimoji="0" lang="en-US" altLang="zh-CN"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&amp; </a:t>
            </a: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RISK/</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风险和内部审计</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10" name="TextBox 9">
            <a:extLst>
              <a:ext uri="{FF2B5EF4-FFF2-40B4-BE49-F238E27FC236}">
                <a16:creationId xmlns:a16="http://schemas.microsoft.com/office/drawing/2014/main" id="{DFDECA51-7EA6-42BF-BB06-B1E7B0EFFA02}"/>
              </a:ext>
            </a:extLst>
          </p:cNvPr>
          <p:cNvSpPr txBox="1"/>
          <p:nvPr/>
        </p:nvSpPr>
        <p:spPr>
          <a:xfrm>
            <a:off x="2560669" y="2915457"/>
            <a:ext cx="7584815" cy="2308324"/>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华文楷体" panose="02010600040101010101" pitchFamily="2" charset="-122"/>
                <a:cs typeface="+mn-cs"/>
              </a:rPr>
              <a:t>内部审计</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internal audit </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华文楷体" panose="02010600040101010101" pitchFamily="2" charset="-122"/>
                <a:cs typeface="+mn-cs"/>
              </a:rPr>
              <a:t>，是一种独立、客观的确认和咨询活动，它通过运用系统、规范的方法，审查和评价组织的业务活动、</a:t>
            </a:r>
            <a:r>
              <a:rPr kumimoji="0" lang="zh-CN" altLang="en-US" sz="1800" b="1" i="0" u="none" strike="noStrike" kern="1200" cap="none" spc="0" normalizeH="0" baseline="0" noProof="0" dirty="0">
                <a:ln>
                  <a:noFill/>
                </a:ln>
                <a:solidFill>
                  <a:srgbClr val="FFC000"/>
                </a:solidFill>
                <a:effectLst/>
                <a:uLnTx/>
                <a:uFillTx/>
                <a:latin typeface="arial" panose="020B0604020202020204" pitchFamily="34" charset="0"/>
                <a:ea typeface="华文楷体" panose="02010600040101010101" pitchFamily="2" charset="-122"/>
                <a:cs typeface="+mn-cs"/>
              </a:rPr>
              <a:t>内部</a:t>
            </a:r>
            <a:r>
              <a:rPr kumimoji="0" lang="zh-CN" altLang="en-US" sz="1800" b="0" i="0" u="none" strike="noStrike" kern="1200" cap="none" spc="0" normalizeH="0" baseline="0" noProof="0" dirty="0">
                <a:ln>
                  <a:noFill/>
                </a:ln>
                <a:solidFill>
                  <a:srgbClr val="FFC000"/>
                </a:solidFill>
                <a:effectLst/>
                <a:uLnTx/>
                <a:uFillTx/>
                <a:latin typeface="arial" panose="020B0604020202020204" pitchFamily="34" charset="0"/>
                <a:ea typeface="华文楷体" panose="02010600040101010101" pitchFamily="2" charset="-122"/>
                <a:cs typeface="+mn-cs"/>
              </a:rPr>
              <a:t>控制和风险管理</a:t>
            </a:r>
            <a:r>
              <a:rPr kumimoji="0" lang="en-US" altLang="zh-CN" sz="1800" b="0" i="0" u="none" strike="noStrike" kern="1200" cap="none" spc="0" normalizeH="0" baseline="0" noProof="0" dirty="0">
                <a:ln>
                  <a:noFill/>
                </a:ln>
                <a:solidFill>
                  <a:srgbClr val="FFC000"/>
                </a:solidFill>
                <a:effectLst/>
                <a:uLnTx/>
                <a:uFillTx/>
                <a:latin typeface="arial" panose="020B0604020202020204" pitchFamily="34" charset="0"/>
                <a:ea typeface="华文楷体" panose="02010600040101010101" pitchFamily="2" charset="-122"/>
                <a:cs typeface="+mn-cs"/>
              </a:rPr>
              <a:t>risk management</a:t>
            </a:r>
            <a:r>
              <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华文楷体" panose="02010600040101010101" pitchFamily="2" charset="-122"/>
                <a:cs typeface="+mn-cs"/>
              </a:rPr>
              <a:t>的适当性和有效性，以促进</a:t>
            </a:r>
            <a:r>
              <a:rPr kumimoji="0" lang="zh-CN" altLang="en-US" sz="1800" b="0" i="0" u="none" strike="noStrike" kern="1200" cap="none" spc="0" normalizeH="0" baseline="0" noProof="0" dirty="0">
                <a:ln>
                  <a:noFill/>
                </a:ln>
                <a:solidFill>
                  <a:srgbClr val="FFC000"/>
                </a:solidFill>
                <a:effectLst/>
                <a:uLnTx/>
                <a:uFillTx/>
                <a:latin typeface="arial" panose="020B0604020202020204" pitchFamily="34" charset="0"/>
                <a:ea typeface="华文楷体" panose="02010600040101010101" pitchFamily="2" charset="-122"/>
                <a:cs typeface="+mn-cs"/>
              </a:rPr>
              <a:t>组织完善治理、增加价值和实现目标</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内部审计</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internal audit</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在商业银行风险管理</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risk management</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中的作用</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客观识别和评估</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风险</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综合分析和计量</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风险</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风险</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预警</a:t>
            </a:r>
          </a:p>
        </p:txBody>
      </p:sp>
    </p:spTree>
    <p:extLst>
      <p:ext uri="{BB962C8B-B14F-4D97-AF65-F5344CB8AC3E}">
        <p14:creationId xmlns:p14="http://schemas.microsoft.com/office/powerpoint/2010/main" val="2136284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internal audit  and</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altLang="zh-CN"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DATA</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风险和内部审计与数据的关系</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C9D14986-96D8-47C3-99BB-D1D4E926646E}"/>
              </a:ext>
            </a:extLst>
          </p:cNvPr>
          <p:cNvSpPr txBox="1"/>
          <p:nvPr/>
        </p:nvSpPr>
        <p:spPr>
          <a:xfrm>
            <a:off x="3361508" y="4948378"/>
            <a:ext cx="6487886" cy="107721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oswaldregular"/>
                <a:ea typeface="+mn-ea"/>
                <a:cs typeface="+mn-cs"/>
              </a:rPr>
              <a:t>Data Analytics Transforms Internal Auditors Into Strategic Advisors</a:t>
            </a:r>
            <a:r>
              <a:rPr kumimoji="0" lang="zh-CN" altLang="en-US" sz="3200" b="0" i="0" u="none" strike="noStrike" kern="1200" cap="none" spc="0" normalizeH="0" baseline="0" noProof="0" dirty="0">
                <a:ln>
                  <a:noFill/>
                </a:ln>
                <a:solidFill>
                  <a:srgbClr val="FFC000"/>
                </a:solidFill>
                <a:effectLst/>
                <a:uLnTx/>
                <a:uFillTx/>
                <a:latin typeface="oswaldregular"/>
                <a:ea typeface="华文楷体" panose="02010600040101010101" pitchFamily="2" charset="-122"/>
                <a:cs typeface="+mn-cs"/>
              </a:rPr>
              <a:t>策略顾问</a:t>
            </a:r>
            <a:endParaRPr kumimoji="0" lang="en-US" sz="3200" b="0" i="0" u="none" strike="noStrike" kern="1200" cap="none" spc="0" normalizeH="0" baseline="0" noProof="0" dirty="0">
              <a:ln>
                <a:noFill/>
              </a:ln>
              <a:solidFill>
                <a:srgbClr val="FFC000"/>
              </a:solidFill>
              <a:effectLst/>
              <a:uLnTx/>
              <a:uFillTx/>
              <a:latin typeface="oswaldregular"/>
              <a:ea typeface="+mn-ea"/>
              <a:cs typeface="+mn-cs"/>
            </a:endParaRPr>
          </a:p>
        </p:txBody>
      </p:sp>
      <p:sp>
        <p:nvSpPr>
          <p:cNvPr id="8" name="TextBox 7">
            <a:extLst>
              <a:ext uri="{FF2B5EF4-FFF2-40B4-BE49-F238E27FC236}">
                <a16:creationId xmlns:a16="http://schemas.microsoft.com/office/drawing/2014/main" id="{A8D82E51-19AF-4986-96B6-68BDC5148FAA}"/>
              </a:ext>
            </a:extLst>
          </p:cNvPr>
          <p:cNvSpPr txBox="1"/>
          <p:nvPr/>
        </p:nvSpPr>
        <p:spPr>
          <a:xfrm>
            <a:off x="3274423" y="2786062"/>
            <a:ext cx="6426926"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Internal audit in the age of data analytics</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数据时代下的内部审计</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Fast-evolving technologies that generate-increasing amounts of data have created </a:t>
            </a: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an opportunity</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机会</a:t>
            </a: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for internal audit departments to leverage data to evaluate risk and drive audit insight. As a result, data analytics is increasingly becoming an </a:t>
            </a: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indispensable element</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不可分割的元素</a:t>
            </a: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 </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of the internal audit toolset.</a:t>
            </a:r>
          </a:p>
        </p:txBody>
      </p:sp>
    </p:spTree>
    <p:extLst>
      <p:ext uri="{BB962C8B-B14F-4D97-AF65-F5344CB8AC3E}">
        <p14:creationId xmlns:p14="http://schemas.microsoft.com/office/powerpoint/2010/main" val="1381487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internal audit  and</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altLang="zh-CN"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DATA</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风险和内部审计与数据的关系</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7" name="TextBox 6">
            <a:extLst>
              <a:ext uri="{FF2B5EF4-FFF2-40B4-BE49-F238E27FC236}">
                <a16:creationId xmlns:a16="http://schemas.microsoft.com/office/drawing/2014/main" id="{FB45EEC7-3131-4ADB-B875-BE5BE0618A0D}"/>
              </a:ext>
            </a:extLst>
          </p:cNvPr>
          <p:cNvSpPr txBox="1"/>
          <p:nvPr/>
        </p:nvSpPr>
        <p:spPr>
          <a:xfrm>
            <a:off x="1759131" y="3348613"/>
            <a:ext cx="8725989"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orbel" panose="020B0503020204020204"/>
                <a:ea typeface="+mn-ea"/>
                <a:cs typeface="+mn-cs"/>
              </a:rPr>
              <a:t>Audit Analytics &amp; F</a:t>
            </a:r>
            <a:r>
              <a:rPr kumimoji="0" lang="en-US" altLang="zh-CN" sz="36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inancial </a:t>
            </a:r>
            <a:r>
              <a:rPr kumimoji="0" lang="en-US" sz="3600" b="0" i="0" u="none" strike="noStrike" kern="1200" cap="none" spc="0" normalizeH="0" baseline="0" noProof="0" dirty="0">
                <a:ln>
                  <a:noFill/>
                </a:ln>
                <a:solidFill>
                  <a:srgbClr val="FFC000"/>
                </a:solidFill>
                <a:effectLst/>
                <a:uLnTx/>
                <a:uFillTx/>
                <a:latin typeface="Corbel" panose="020B0503020204020204"/>
                <a:ea typeface="+mn-ea"/>
                <a:cs typeface="+mn-cs"/>
              </a:rPr>
              <a:t>Fraud Risk Analysis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审计分析和金融欺诈风险分析</a:t>
            </a:r>
            <a:endParaRPr kumimoji="0" lang="en-US" sz="36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64553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069419" y="358533"/>
            <a:ext cx="8841730" cy="120032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Helvetica Neue"/>
                <a:ea typeface="+mn-ea"/>
                <a:cs typeface="+mn-cs"/>
              </a:rPr>
              <a:t>Application of A/B testing to Digital Marketing</a:t>
            </a:r>
          </a:p>
        </p:txBody>
      </p:sp>
      <p:sp>
        <p:nvSpPr>
          <p:cNvPr id="3" name="Rectangle 2">
            <a:extLst>
              <a:ext uri="{FF2B5EF4-FFF2-40B4-BE49-F238E27FC236}">
                <a16:creationId xmlns:a16="http://schemas.microsoft.com/office/drawing/2014/main" id="{A07194D5-69F1-208D-6ADF-007BF1CCD5F4}"/>
              </a:ext>
            </a:extLst>
          </p:cNvPr>
          <p:cNvSpPr/>
          <p:nvPr/>
        </p:nvSpPr>
        <p:spPr>
          <a:xfrm>
            <a:off x="3540155" y="2143637"/>
            <a:ext cx="1577130"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Old web page</a:t>
            </a:r>
          </a:p>
        </p:txBody>
      </p:sp>
      <p:sp>
        <p:nvSpPr>
          <p:cNvPr id="7" name="Rectangle 6">
            <a:extLst>
              <a:ext uri="{FF2B5EF4-FFF2-40B4-BE49-F238E27FC236}">
                <a16:creationId xmlns:a16="http://schemas.microsoft.com/office/drawing/2014/main" id="{544A2201-E53C-31E7-613B-DFE77B68D4EC}"/>
              </a:ext>
            </a:extLst>
          </p:cNvPr>
          <p:cNvSpPr/>
          <p:nvPr/>
        </p:nvSpPr>
        <p:spPr>
          <a:xfrm>
            <a:off x="6978945" y="2131053"/>
            <a:ext cx="1768678"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New web page</a:t>
            </a:r>
          </a:p>
        </p:txBody>
      </p:sp>
      <p:cxnSp>
        <p:nvCxnSpPr>
          <p:cNvPr id="5" name="Straight Arrow Connector 4">
            <a:extLst>
              <a:ext uri="{FF2B5EF4-FFF2-40B4-BE49-F238E27FC236}">
                <a16:creationId xmlns:a16="http://schemas.microsoft.com/office/drawing/2014/main" id="{FDB7097B-63B6-2E44-205F-989547835808}"/>
              </a:ext>
            </a:extLst>
          </p:cNvPr>
          <p:cNvCxnSpPr>
            <a:cxnSpLocks/>
            <a:stCxn id="3" idx="2"/>
            <a:endCxn id="9" idx="0"/>
          </p:cNvCxnSpPr>
          <p:nvPr/>
        </p:nvCxnSpPr>
        <p:spPr>
          <a:xfrm>
            <a:off x="4328720" y="2913078"/>
            <a:ext cx="8388" cy="86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A4E1AC5-9BAD-F961-6360-3788F311CFBF}"/>
              </a:ext>
            </a:extLst>
          </p:cNvPr>
          <p:cNvSpPr/>
          <p:nvPr/>
        </p:nvSpPr>
        <p:spPr>
          <a:xfrm>
            <a:off x="3059185" y="3780031"/>
            <a:ext cx="2555846"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Convert </a:t>
            </a:r>
            <a:r>
              <a:rPr kumimoji="0" lang="en-US" sz="1800" b="1" i="0" u="none" strike="noStrike" kern="1200" cap="none" spc="0" normalizeH="0" baseline="0" noProof="0" dirty="0">
                <a:ln>
                  <a:noFill/>
                </a:ln>
                <a:solidFill>
                  <a:srgbClr val="FFC000"/>
                </a:solidFill>
                <a:effectLst/>
                <a:uLnTx/>
                <a:uFillTx/>
                <a:latin typeface="Corbel" panose="020B0503020204020204"/>
                <a:ea typeface="+mn-ea"/>
                <a:cs typeface="+mn-cs"/>
              </a:rPr>
              <a:t>13%</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of viewers to paying customers</a:t>
            </a:r>
          </a:p>
        </p:txBody>
      </p:sp>
      <p:cxnSp>
        <p:nvCxnSpPr>
          <p:cNvPr id="11" name="Straight Arrow Connector 10">
            <a:extLst>
              <a:ext uri="{FF2B5EF4-FFF2-40B4-BE49-F238E27FC236}">
                <a16:creationId xmlns:a16="http://schemas.microsoft.com/office/drawing/2014/main" id="{6D186580-3FF1-AF8A-5AFB-43CBFC801CED}"/>
              </a:ext>
            </a:extLst>
          </p:cNvPr>
          <p:cNvCxnSpPr>
            <a:cxnSpLocks/>
            <a:endCxn id="12" idx="0"/>
          </p:cNvCxnSpPr>
          <p:nvPr/>
        </p:nvCxnSpPr>
        <p:spPr>
          <a:xfrm>
            <a:off x="7863284" y="2913078"/>
            <a:ext cx="8388" cy="86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0838444-3E81-E408-F5E4-D131A0853F49}"/>
              </a:ext>
            </a:extLst>
          </p:cNvPr>
          <p:cNvSpPr/>
          <p:nvPr/>
        </p:nvSpPr>
        <p:spPr>
          <a:xfrm>
            <a:off x="6593749" y="3780031"/>
            <a:ext cx="2555846" cy="769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Convert </a:t>
            </a:r>
            <a:r>
              <a:rPr kumimoji="0" lang="en-US" sz="1800" b="1" i="0" u="none" strike="noStrike" kern="1200" cap="none" spc="0" normalizeH="0" baseline="0" noProof="0" dirty="0">
                <a:ln>
                  <a:noFill/>
                </a:ln>
                <a:solidFill>
                  <a:srgbClr val="FFC000"/>
                </a:solidFill>
                <a:effectLst/>
                <a:uLnTx/>
                <a:uFillTx/>
                <a:latin typeface="Corbel" panose="020B0503020204020204"/>
                <a:ea typeface="+mn-ea"/>
                <a:cs typeface="+mn-cs"/>
              </a:rPr>
              <a:t>15%</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of viewers to paying customers</a:t>
            </a:r>
          </a:p>
        </p:txBody>
      </p:sp>
      <p:sp>
        <p:nvSpPr>
          <p:cNvPr id="13" name="TextBox 12">
            <a:extLst>
              <a:ext uri="{FF2B5EF4-FFF2-40B4-BE49-F238E27FC236}">
                <a16:creationId xmlns:a16="http://schemas.microsoft.com/office/drawing/2014/main" id="{0F02CABB-289C-0914-72A5-6A87861EACCE}"/>
              </a:ext>
            </a:extLst>
          </p:cNvPr>
          <p:cNvSpPr txBox="1"/>
          <p:nvPr/>
        </p:nvSpPr>
        <p:spPr>
          <a:xfrm>
            <a:off x="5869499" y="2268298"/>
            <a:ext cx="62078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VS</a:t>
            </a:r>
          </a:p>
        </p:txBody>
      </p:sp>
      <p:sp>
        <p:nvSpPr>
          <p:cNvPr id="14" name="Rectangle: Rounded Corners 13">
            <a:extLst>
              <a:ext uri="{FF2B5EF4-FFF2-40B4-BE49-F238E27FC236}">
                <a16:creationId xmlns:a16="http://schemas.microsoft.com/office/drawing/2014/main" id="{28AB16D4-4A8B-66D9-C287-48B95FB26869}"/>
              </a:ext>
            </a:extLst>
          </p:cNvPr>
          <p:cNvSpPr/>
          <p:nvPr/>
        </p:nvSpPr>
        <p:spPr>
          <a:xfrm>
            <a:off x="5318620" y="5070628"/>
            <a:ext cx="1912690" cy="65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15%-13%=2%???</a:t>
            </a:r>
          </a:p>
        </p:txBody>
      </p:sp>
    </p:spTree>
    <p:extLst>
      <p:ext uri="{BB962C8B-B14F-4D97-AF65-F5344CB8AC3E}">
        <p14:creationId xmlns:p14="http://schemas.microsoft.com/office/powerpoint/2010/main" val="2653742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internal audit  and</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altLang="zh-CN"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DATA</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风险和内部审计与数据的关系</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graphicFrame>
        <p:nvGraphicFramePr>
          <p:cNvPr id="3" name="Table 2">
            <a:extLst>
              <a:ext uri="{FF2B5EF4-FFF2-40B4-BE49-F238E27FC236}">
                <a16:creationId xmlns:a16="http://schemas.microsoft.com/office/drawing/2014/main" id="{811E3E31-A883-4BB7-A5A0-5730042059B9}"/>
              </a:ext>
            </a:extLst>
          </p:cNvPr>
          <p:cNvGraphicFramePr>
            <a:graphicFrameLocks noGrp="1"/>
          </p:cNvGraphicFramePr>
          <p:nvPr/>
        </p:nvGraphicFramePr>
        <p:xfrm>
          <a:off x="3352482" y="3109664"/>
          <a:ext cx="6261100" cy="1905000"/>
        </p:xfrm>
        <a:graphic>
          <a:graphicData uri="http://schemas.openxmlformats.org/drawingml/2006/table">
            <a:tbl>
              <a:tblPr/>
              <a:tblGrid>
                <a:gridCol w="825082">
                  <a:extLst>
                    <a:ext uri="{9D8B030D-6E8A-4147-A177-3AD203B41FA5}">
                      <a16:colId xmlns:a16="http://schemas.microsoft.com/office/drawing/2014/main" val="2666686205"/>
                    </a:ext>
                  </a:extLst>
                </a:gridCol>
                <a:gridCol w="875856">
                  <a:extLst>
                    <a:ext uri="{9D8B030D-6E8A-4147-A177-3AD203B41FA5}">
                      <a16:colId xmlns:a16="http://schemas.microsoft.com/office/drawing/2014/main" val="1896566811"/>
                    </a:ext>
                  </a:extLst>
                </a:gridCol>
                <a:gridCol w="545823">
                  <a:extLst>
                    <a:ext uri="{9D8B030D-6E8A-4147-A177-3AD203B41FA5}">
                      <a16:colId xmlns:a16="http://schemas.microsoft.com/office/drawing/2014/main" val="2603711892"/>
                    </a:ext>
                  </a:extLst>
                </a:gridCol>
                <a:gridCol w="533130">
                  <a:extLst>
                    <a:ext uri="{9D8B030D-6E8A-4147-A177-3AD203B41FA5}">
                      <a16:colId xmlns:a16="http://schemas.microsoft.com/office/drawing/2014/main" val="593757680"/>
                    </a:ext>
                  </a:extLst>
                </a:gridCol>
                <a:gridCol w="596597">
                  <a:extLst>
                    <a:ext uri="{9D8B030D-6E8A-4147-A177-3AD203B41FA5}">
                      <a16:colId xmlns:a16="http://schemas.microsoft.com/office/drawing/2014/main" val="2563309445"/>
                    </a:ext>
                  </a:extLst>
                </a:gridCol>
                <a:gridCol w="901243">
                  <a:extLst>
                    <a:ext uri="{9D8B030D-6E8A-4147-A177-3AD203B41FA5}">
                      <a16:colId xmlns:a16="http://schemas.microsoft.com/office/drawing/2014/main" val="3872675400"/>
                    </a:ext>
                  </a:extLst>
                </a:gridCol>
                <a:gridCol w="799694">
                  <a:extLst>
                    <a:ext uri="{9D8B030D-6E8A-4147-A177-3AD203B41FA5}">
                      <a16:colId xmlns:a16="http://schemas.microsoft.com/office/drawing/2014/main" val="3368313885"/>
                    </a:ext>
                  </a:extLst>
                </a:gridCol>
                <a:gridCol w="485529">
                  <a:extLst>
                    <a:ext uri="{9D8B030D-6E8A-4147-A177-3AD203B41FA5}">
                      <a16:colId xmlns:a16="http://schemas.microsoft.com/office/drawing/2014/main" val="3723938307"/>
                    </a:ext>
                  </a:extLst>
                </a:gridCol>
                <a:gridCol w="393500">
                  <a:extLst>
                    <a:ext uri="{9D8B030D-6E8A-4147-A177-3AD203B41FA5}">
                      <a16:colId xmlns:a16="http://schemas.microsoft.com/office/drawing/2014/main" val="216573905"/>
                    </a:ext>
                  </a:extLst>
                </a:gridCol>
                <a:gridCol w="304646">
                  <a:extLst>
                    <a:ext uri="{9D8B030D-6E8A-4147-A177-3AD203B41FA5}">
                      <a16:colId xmlns:a16="http://schemas.microsoft.com/office/drawing/2014/main" val="4238208090"/>
                    </a:ext>
                  </a:extLst>
                </a:gridCol>
              </a:tblGrid>
              <a:tr h="190500">
                <a:tc>
                  <a:txBody>
                    <a:bodyPr/>
                    <a:lstStyle/>
                    <a:p>
                      <a:pPr algn="l" fontAlgn="b"/>
                      <a:r>
                        <a:rPr lang="en-US" sz="1100" b="0" i="0" u="none" strike="noStrike" dirty="0" err="1">
                          <a:solidFill>
                            <a:schemeClr val="tx1"/>
                          </a:solidFill>
                          <a:effectLst/>
                          <a:latin typeface="Calibri" panose="020F0502020204030204" pitchFamily="34" charset="0"/>
                        </a:rPr>
                        <a:t>Sector_score</a:t>
                      </a:r>
                      <a:endParaRPr lang="en-US" sz="1100" b="0" i="0"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a:solidFill>
                            <a:schemeClr val="tx1"/>
                          </a:solidFill>
                          <a:effectLst/>
                          <a:latin typeface="Calibri" panose="020F0502020204030204" pitchFamily="34" charset="0"/>
                        </a:rPr>
                        <a:t>LOCATION_ID</a:t>
                      </a:r>
                    </a:p>
                  </a:txBody>
                  <a:tcPr marL="9525" marR="9525" marT="9525" marB="0" anchor="b">
                    <a:lnL>
                      <a:noFill/>
                    </a:lnL>
                    <a:lnR>
                      <a:noFill/>
                    </a:lnR>
                    <a:lnT>
                      <a:noFill/>
                    </a:lnT>
                    <a:lnB>
                      <a:noFill/>
                    </a:lnB>
                  </a:tcPr>
                </a:tc>
                <a:tc>
                  <a:txBody>
                    <a:bodyPr/>
                    <a:lstStyle/>
                    <a:p>
                      <a:pPr algn="l" fontAlgn="b"/>
                      <a:r>
                        <a:rPr lang="en-US" sz="1100" b="0" i="0" u="none" strike="noStrike" dirty="0">
                          <a:solidFill>
                            <a:schemeClr val="tx1"/>
                          </a:solidFill>
                          <a:effectLst/>
                          <a:latin typeface="Calibri" panose="020F0502020204030204" pitchFamily="34" charset="0"/>
                        </a:rPr>
                        <a:t>PARA_A</a:t>
                      </a:r>
                    </a:p>
                  </a:txBody>
                  <a:tcPr marL="9525" marR="9525" marT="9525" marB="0" anchor="b">
                    <a:lnL>
                      <a:noFill/>
                    </a:lnL>
                    <a:lnR>
                      <a:noFill/>
                    </a:lnR>
                    <a:lnT>
                      <a:noFill/>
                    </a:lnT>
                    <a:lnB>
                      <a:noFill/>
                    </a:lnB>
                  </a:tcPr>
                </a:tc>
                <a:tc>
                  <a:txBody>
                    <a:bodyPr/>
                    <a:lstStyle/>
                    <a:p>
                      <a:pPr algn="l" fontAlgn="b"/>
                      <a:r>
                        <a:rPr lang="en-US" sz="1100" b="0" i="0" u="none" strike="noStrike">
                          <a:solidFill>
                            <a:schemeClr val="tx1"/>
                          </a:solidFill>
                          <a:effectLst/>
                          <a:latin typeface="Calibri" panose="020F0502020204030204" pitchFamily="34" charset="0"/>
                        </a:rPr>
                        <a:t>PARA_B</a:t>
                      </a:r>
                    </a:p>
                  </a:txBody>
                  <a:tcPr marL="9525" marR="9525" marT="9525" marB="0" anchor="b">
                    <a:lnL>
                      <a:noFill/>
                    </a:lnL>
                    <a:lnR>
                      <a:noFill/>
                    </a:lnR>
                    <a:lnT>
                      <a:noFill/>
                    </a:lnT>
                    <a:lnB>
                      <a:noFill/>
                    </a:lnB>
                  </a:tcPr>
                </a:tc>
                <a:tc>
                  <a:txBody>
                    <a:bodyPr/>
                    <a:lstStyle/>
                    <a:p>
                      <a:pPr algn="l" fontAlgn="b"/>
                      <a:r>
                        <a:rPr lang="en-US" sz="1100" b="0" i="0" u="none" strike="noStrike" dirty="0">
                          <a:solidFill>
                            <a:schemeClr val="tx1"/>
                          </a:solidFill>
                          <a:effectLst/>
                          <a:latin typeface="Calibri" panose="020F0502020204030204" pitchFamily="34" charset="0"/>
                        </a:rPr>
                        <a:t>numbers</a:t>
                      </a:r>
                    </a:p>
                  </a:txBody>
                  <a:tcPr marL="9525" marR="9525" marT="9525" marB="0" anchor="b">
                    <a:lnL>
                      <a:noFill/>
                    </a:lnL>
                    <a:lnR>
                      <a:noFill/>
                    </a:lnR>
                    <a:lnT>
                      <a:noFill/>
                    </a:lnT>
                    <a:lnB>
                      <a:noFill/>
                    </a:lnB>
                  </a:tcPr>
                </a:tc>
                <a:tc>
                  <a:txBody>
                    <a:bodyPr/>
                    <a:lstStyle/>
                    <a:p>
                      <a:pPr algn="l" fontAlgn="b"/>
                      <a:r>
                        <a:rPr lang="en-US" sz="1100" b="0" i="0" u="none" strike="noStrike" dirty="0" err="1">
                          <a:solidFill>
                            <a:schemeClr val="tx1"/>
                          </a:solidFill>
                          <a:effectLst/>
                          <a:latin typeface="Calibri" panose="020F0502020204030204" pitchFamily="34" charset="0"/>
                        </a:rPr>
                        <a:t>Money_Value</a:t>
                      </a:r>
                      <a:endParaRPr lang="en-US" sz="1100" b="0" i="0"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dirty="0" err="1">
                          <a:solidFill>
                            <a:schemeClr val="tx1"/>
                          </a:solidFill>
                          <a:effectLst/>
                          <a:latin typeface="Calibri" panose="020F0502020204030204" pitchFamily="34" charset="0"/>
                        </a:rPr>
                        <a:t>District_Loss</a:t>
                      </a:r>
                      <a:endParaRPr lang="en-US" sz="1100" b="0" i="0"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chemeClr val="tx1"/>
                          </a:solidFill>
                          <a:effectLst/>
                          <a:latin typeface="Calibri" panose="020F0502020204030204" pitchFamily="34" charset="0"/>
                        </a:rPr>
                        <a:t>History</a:t>
                      </a:r>
                    </a:p>
                  </a:txBody>
                  <a:tcPr marL="9525" marR="9525" marT="9525" marB="0" anchor="b">
                    <a:lnL>
                      <a:noFill/>
                    </a:lnL>
                    <a:lnR>
                      <a:noFill/>
                    </a:lnR>
                    <a:lnT>
                      <a:noFill/>
                    </a:lnT>
                    <a:lnB>
                      <a:noFill/>
                    </a:lnB>
                  </a:tcPr>
                </a:tc>
                <a:tc>
                  <a:txBody>
                    <a:bodyPr/>
                    <a:lstStyle/>
                    <a:p>
                      <a:pPr algn="l" fontAlgn="b"/>
                      <a:r>
                        <a:rPr lang="en-US" sz="1100" b="0" i="0" u="none" strike="noStrike">
                          <a:solidFill>
                            <a:schemeClr val="tx1"/>
                          </a:solidFill>
                          <a:effectLst/>
                          <a:latin typeface="Calibri" panose="020F0502020204030204" pitchFamily="34" charset="0"/>
                        </a:rPr>
                        <a:t>Score</a:t>
                      </a:r>
                    </a:p>
                  </a:txBody>
                  <a:tcPr marL="9525" marR="9525" marT="9525" marB="0" anchor="b">
                    <a:lnL>
                      <a:noFill/>
                    </a:lnL>
                    <a:lnR>
                      <a:noFill/>
                    </a:lnR>
                    <a:lnT>
                      <a:noFill/>
                    </a:lnT>
                    <a:lnB>
                      <a:noFill/>
                    </a:lnB>
                  </a:tcPr>
                </a:tc>
                <a:tc>
                  <a:txBody>
                    <a:bodyPr/>
                    <a:lstStyle/>
                    <a:p>
                      <a:pPr algn="l" fontAlgn="b"/>
                      <a:r>
                        <a:rPr lang="en-US" sz="1100" b="0" i="0" u="none" strike="noStrike" dirty="0">
                          <a:solidFill>
                            <a:schemeClr val="tx1"/>
                          </a:solidFill>
                          <a:effectLst/>
                          <a:latin typeface="Calibri" panose="020F0502020204030204" pitchFamily="34" charset="0"/>
                        </a:rPr>
                        <a:t>Risk</a:t>
                      </a:r>
                    </a:p>
                  </a:txBody>
                  <a:tcPr marL="9525" marR="9525" marT="9525" marB="0" anchor="b">
                    <a:lnL>
                      <a:noFill/>
                    </a:lnL>
                    <a:lnR>
                      <a:noFill/>
                    </a:lnR>
                    <a:lnT>
                      <a:noFill/>
                    </a:lnT>
                    <a:lnB>
                      <a:noFill/>
                    </a:lnB>
                  </a:tcPr>
                </a:tc>
                <a:extLst>
                  <a:ext uri="{0D108BD9-81ED-4DB2-BD59-A6C34878D82A}">
                    <a16:rowId xmlns:a16="http://schemas.microsoft.com/office/drawing/2014/main" val="3054426977"/>
                  </a:ext>
                </a:extLst>
              </a:tr>
              <a:tr h="190500">
                <a:tc>
                  <a:txBody>
                    <a:bodyPr/>
                    <a:lstStyle/>
                    <a:p>
                      <a:pPr algn="r" fontAlgn="b"/>
                      <a:r>
                        <a:rPr lang="en-US" sz="1100" b="0" i="0" u="none" strike="noStrike" dirty="0">
                          <a:solidFill>
                            <a:schemeClr val="tx1"/>
                          </a:solidFill>
                          <a:effectLst/>
                          <a:latin typeface="Calibri" panose="020F0502020204030204" pitchFamily="34" charset="0"/>
                        </a:rPr>
                        <a:t>3.89</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23</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4.18</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3.38</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2.4</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643961420"/>
                  </a:ext>
                </a:extLst>
              </a:tr>
              <a:tr h="190500">
                <a:tc>
                  <a:txBody>
                    <a:bodyPr/>
                    <a:lstStyle/>
                    <a:p>
                      <a:pPr algn="r" fontAlgn="b"/>
                      <a:r>
                        <a:rPr lang="en-US" sz="1100" b="0" i="0" u="none" strike="noStrike">
                          <a:solidFill>
                            <a:schemeClr val="tx1"/>
                          </a:solidFill>
                          <a:effectLst/>
                          <a:latin typeface="Calibri" panose="020F0502020204030204" pitchFamily="34" charset="0"/>
                        </a:rPr>
                        <a:t>3.89</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4.83</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0.94</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3716068050"/>
                  </a:ext>
                </a:extLst>
              </a:tr>
              <a:tr h="190500">
                <a:tc>
                  <a:txBody>
                    <a:bodyPr/>
                    <a:lstStyle/>
                    <a:p>
                      <a:pPr algn="r" fontAlgn="b"/>
                      <a:r>
                        <a:rPr lang="en-US" sz="1100" b="0" i="0" u="none" strike="noStrike">
                          <a:solidFill>
                            <a:schemeClr val="tx1"/>
                          </a:solidFill>
                          <a:effectLst/>
                          <a:latin typeface="Calibri" panose="020F0502020204030204" pitchFamily="34" charset="0"/>
                        </a:rPr>
                        <a:t>3.89</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0.51</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0.23</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2825130967"/>
                  </a:ext>
                </a:extLst>
              </a:tr>
              <a:tr h="190500">
                <a:tc>
                  <a:txBody>
                    <a:bodyPr/>
                    <a:lstStyle/>
                    <a:p>
                      <a:pPr algn="r" fontAlgn="b"/>
                      <a:r>
                        <a:rPr lang="en-US" sz="1100" b="0" i="0" u="none" strike="noStrike">
                          <a:solidFill>
                            <a:schemeClr val="tx1"/>
                          </a:solidFill>
                          <a:effectLst/>
                          <a:latin typeface="Calibri" panose="020F0502020204030204" pitchFamily="34" charset="0"/>
                        </a:rPr>
                        <a:t>3.89</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11.75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4.4</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831326223"/>
                  </a:ext>
                </a:extLst>
              </a:tr>
              <a:tr h="190500">
                <a:tc>
                  <a:txBody>
                    <a:bodyPr/>
                    <a:lstStyle/>
                    <a:p>
                      <a:pPr algn="r" fontAlgn="b"/>
                      <a:r>
                        <a:rPr lang="en-US" sz="1100" b="0" i="0" u="none" strike="noStrike">
                          <a:solidFill>
                            <a:schemeClr val="tx1"/>
                          </a:solidFill>
                          <a:effectLst/>
                          <a:latin typeface="Calibri" panose="020F0502020204030204" pitchFamily="34" charset="0"/>
                        </a:rPr>
                        <a:t>3.89</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0.08</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871334777"/>
                  </a:ext>
                </a:extLst>
              </a:tr>
              <a:tr h="190500">
                <a:tc>
                  <a:txBody>
                    <a:bodyPr/>
                    <a:lstStyle/>
                    <a:p>
                      <a:pPr algn="r" fontAlgn="b"/>
                      <a:r>
                        <a:rPr lang="en-US" sz="1100" b="0" i="0" u="none" strike="noStrike">
                          <a:solidFill>
                            <a:schemeClr val="tx1"/>
                          </a:solidFill>
                          <a:effectLst/>
                          <a:latin typeface="Calibri" panose="020F0502020204030204" pitchFamily="34" charset="0"/>
                        </a:rPr>
                        <a:t>3.89</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0.83</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2.95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extLst>
                  <a:ext uri="{0D108BD9-81ED-4DB2-BD59-A6C34878D82A}">
                    <a16:rowId xmlns:a16="http://schemas.microsoft.com/office/drawing/2014/main" val="1805834944"/>
                  </a:ext>
                </a:extLst>
              </a:tr>
              <a:tr h="190500">
                <a:tc>
                  <a:txBody>
                    <a:bodyPr/>
                    <a:lstStyle/>
                    <a:p>
                      <a:pPr algn="r" fontAlgn="b"/>
                      <a:r>
                        <a:rPr lang="en-US" sz="1100" b="0" i="0" u="none" strike="noStrike">
                          <a:solidFill>
                            <a:schemeClr val="tx1"/>
                          </a:solidFill>
                          <a:effectLst/>
                          <a:latin typeface="Calibri" panose="020F0502020204030204" pitchFamily="34" charset="0"/>
                        </a:rPr>
                        <a:t>3.89</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7.41</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44.95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3.2</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3095072367"/>
                  </a:ext>
                </a:extLst>
              </a:tr>
              <a:tr h="190500">
                <a:tc>
                  <a:txBody>
                    <a:bodyPr/>
                    <a:lstStyle/>
                    <a:p>
                      <a:pPr algn="r" fontAlgn="b"/>
                      <a:r>
                        <a:rPr lang="en-US" sz="1100" b="0" i="0" u="none" strike="noStrike">
                          <a:solidFill>
                            <a:schemeClr val="tx1"/>
                          </a:solidFill>
                          <a:effectLst/>
                          <a:latin typeface="Calibri" panose="020F0502020204030204" pitchFamily="34" charset="0"/>
                        </a:rPr>
                        <a:t>3.89</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8.5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12.03</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5.5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7.79</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4.2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544754258"/>
                  </a:ext>
                </a:extLst>
              </a:tr>
              <a:tr h="190500">
                <a:tc>
                  <a:txBody>
                    <a:bodyPr/>
                    <a:lstStyle/>
                    <a:p>
                      <a:pPr algn="r" fontAlgn="b"/>
                      <a:r>
                        <a:rPr lang="en-US" sz="1100" b="0" i="0" u="none" strike="noStrike">
                          <a:solidFill>
                            <a:schemeClr val="tx1"/>
                          </a:solidFill>
                          <a:effectLst/>
                          <a:latin typeface="Calibri" panose="020F0502020204030204" pitchFamily="34" charset="0"/>
                        </a:rPr>
                        <a:t>3.89</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8.4</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11.05</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5.5</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7.34</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chemeClr val="tx1"/>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4.2</a:t>
                      </a:r>
                    </a:p>
                  </a:txBody>
                  <a:tcPr marL="9525" marR="9525" marT="9525" marB="0" anchor="b">
                    <a:lnL>
                      <a:noFill/>
                    </a:lnL>
                    <a:lnR>
                      <a:noFill/>
                    </a:lnR>
                    <a:lnT>
                      <a:noFill/>
                    </a:lnT>
                    <a:lnB>
                      <a:noFill/>
                    </a:lnB>
                  </a:tcPr>
                </a:tc>
                <a:tc>
                  <a:txBody>
                    <a:bodyPr/>
                    <a:lstStyle/>
                    <a:p>
                      <a:pPr algn="r" fontAlgn="b"/>
                      <a:r>
                        <a:rPr lang="en-US" sz="1100" b="0" i="0" u="none" strike="noStrike" dirty="0">
                          <a:solidFill>
                            <a:schemeClr val="tx1"/>
                          </a:solidFill>
                          <a:effectLst/>
                          <a:latin typeface="Calibri" panose="020F0502020204030204" pitchFamily="34" charset="0"/>
                        </a:rPr>
                        <a:t>1</a:t>
                      </a:r>
                    </a:p>
                  </a:txBody>
                  <a:tcPr marL="9525" marR="9525" marT="9525" marB="0" anchor="b">
                    <a:lnL>
                      <a:noFill/>
                    </a:lnL>
                    <a:lnR>
                      <a:noFill/>
                    </a:lnR>
                    <a:lnT>
                      <a:noFill/>
                    </a:lnT>
                    <a:lnB>
                      <a:noFill/>
                    </a:lnB>
                  </a:tcPr>
                </a:tc>
                <a:extLst>
                  <a:ext uri="{0D108BD9-81ED-4DB2-BD59-A6C34878D82A}">
                    <a16:rowId xmlns:a16="http://schemas.microsoft.com/office/drawing/2014/main" val="1570546621"/>
                  </a:ext>
                </a:extLst>
              </a:tr>
            </a:tbl>
          </a:graphicData>
        </a:graphic>
      </p:graphicFrame>
    </p:spTree>
    <p:extLst>
      <p:ext uri="{BB962C8B-B14F-4D97-AF65-F5344CB8AC3E}">
        <p14:creationId xmlns:p14="http://schemas.microsoft.com/office/powerpoint/2010/main" val="272327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F</a:t>
            </a:r>
            <a:r>
              <a:rPr kumimoji="0" lang="en-US" altLang="zh-CN" sz="80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inancial </a:t>
            </a: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Fraud Risk Analysis</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5" name="Picture 4">
            <a:extLst>
              <a:ext uri="{FF2B5EF4-FFF2-40B4-BE49-F238E27FC236}">
                <a16:creationId xmlns:a16="http://schemas.microsoft.com/office/drawing/2014/main" id="{EC06E64F-6634-4928-8C6D-E84107EEF7C4}"/>
              </a:ext>
            </a:extLst>
          </p:cNvPr>
          <p:cNvPicPr>
            <a:picLocks noChangeAspect="1"/>
          </p:cNvPicPr>
          <p:nvPr/>
        </p:nvPicPr>
        <p:blipFill>
          <a:blip r:embed="rId2"/>
          <a:stretch>
            <a:fillRect/>
          </a:stretch>
        </p:blipFill>
        <p:spPr>
          <a:xfrm>
            <a:off x="3236730" y="2682784"/>
            <a:ext cx="7077075" cy="3390900"/>
          </a:xfrm>
          <a:prstGeom prst="rect">
            <a:avLst/>
          </a:prstGeom>
        </p:spPr>
      </p:pic>
    </p:spTree>
    <p:extLst>
      <p:ext uri="{BB962C8B-B14F-4D97-AF65-F5344CB8AC3E}">
        <p14:creationId xmlns:p14="http://schemas.microsoft.com/office/powerpoint/2010/main" val="852412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467123"/>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F</a:t>
            </a:r>
            <a:r>
              <a:rPr kumimoji="0" lang="en-US" altLang="zh-CN" sz="80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inancial </a:t>
            </a: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Fraud Risk Analysis</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A12E79E6-4AB5-404F-82B7-85E7597F8D1D}"/>
              </a:ext>
            </a:extLst>
          </p:cNvPr>
          <p:cNvSpPr txBox="1"/>
          <p:nvPr/>
        </p:nvSpPr>
        <p:spPr>
          <a:xfrm>
            <a:off x="3135764" y="2532291"/>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Exploratory Data Analysis(EDA)</a:t>
            </a:r>
          </a:p>
        </p:txBody>
      </p:sp>
      <p:pic>
        <p:nvPicPr>
          <p:cNvPr id="8" name="Picture 7">
            <a:extLst>
              <a:ext uri="{FF2B5EF4-FFF2-40B4-BE49-F238E27FC236}">
                <a16:creationId xmlns:a16="http://schemas.microsoft.com/office/drawing/2014/main" id="{2D99661D-8665-4E28-A036-6DFC3C0AE04D}"/>
              </a:ext>
            </a:extLst>
          </p:cNvPr>
          <p:cNvPicPr>
            <a:picLocks noChangeAspect="1"/>
          </p:cNvPicPr>
          <p:nvPr/>
        </p:nvPicPr>
        <p:blipFill>
          <a:blip r:embed="rId2"/>
          <a:stretch>
            <a:fillRect/>
          </a:stretch>
        </p:blipFill>
        <p:spPr>
          <a:xfrm>
            <a:off x="4507364" y="3212728"/>
            <a:ext cx="3352800" cy="2743200"/>
          </a:xfrm>
          <a:prstGeom prst="rect">
            <a:avLst/>
          </a:prstGeom>
        </p:spPr>
      </p:pic>
    </p:spTree>
    <p:extLst>
      <p:ext uri="{BB962C8B-B14F-4D97-AF65-F5344CB8AC3E}">
        <p14:creationId xmlns:p14="http://schemas.microsoft.com/office/powerpoint/2010/main" val="627871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467123"/>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F</a:t>
            </a:r>
            <a:r>
              <a:rPr kumimoji="0" lang="en-US" altLang="zh-CN" sz="80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inancial </a:t>
            </a: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Fraud Risk Analysis</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A12E79E6-4AB5-404F-82B7-85E7597F8D1D}"/>
              </a:ext>
            </a:extLst>
          </p:cNvPr>
          <p:cNvSpPr txBox="1"/>
          <p:nvPr/>
        </p:nvSpPr>
        <p:spPr>
          <a:xfrm>
            <a:off x="3048000" y="2250055"/>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Exploratory Data Analysis(EDA)</a:t>
            </a:r>
          </a:p>
        </p:txBody>
      </p:sp>
      <p:pic>
        <p:nvPicPr>
          <p:cNvPr id="5" name="Picture 4">
            <a:extLst>
              <a:ext uri="{FF2B5EF4-FFF2-40B4-BE49-F238E27FC236}">
                <a16:creationId xmlns:a16="http://schemas.microsoft.com/office/drawing/2014/main" id="{99786AB2-50CF-4266-BC6C-35C0026C0E0A}"/>
              </a:ext>
            </a:extLst>
          </p:cNvPr>
          <p:cNvPicPr>
            <a:picLocks noChangeAspect="1"/>
          </p:cNvPicPr>
          <p:nvPr/>
        </p:nvPicPr>
        <p:blipFill>
          <a:blip r:embed="rId2"/>
          <a:stretch>
            <a:fillRect/>
          </a:stretch>
        </p:blipFill>
        <p:spPr>
          <a:xfrm>
            <a:off x="4202564" y="2890826"/>
            <a:ext cx="3962400" cy="2695575"/>
          </a:xfrm>
          <a:prstGeom prst="rect">
            <a:avLst/>
          </a:prstGeom>
        </p:spPr>
      </p:pic>
      <p:sp>
        <p:nvSpPr>
          <p:cNvPr id="9" name="TextBox 8">
            <a:extLst>
              <a:ext uri="{FF2B5EF4-FFF2-40B4-BE49-F238E27FC236}">
                <a16:creationId xmlns:a16="http://schemas.microsoft.com/office/drawing/2014/main" id="{76165479-520A-4B0D-BBEC-1B3A017C808D}"/>
              </a:ext>
            </a:extLst>
          </p:cNvPr>
          <p:cNvSpPr txBox="1"/>
          <p:nvPr/>
        </p:nvSpPr>
        <p:spPr>
          <a:xfrm>
            <a:off x="4737463" y="5857840"/>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Corbel" panose="020B0503020204020204"/>
                <a:ea typeface="+mn-ea"/>
                <a:cs typeface="+mn-cs"/>
              </a:rPr>
              <a:t>Risk vs Non Risk ratio</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191761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8899" y="213994"/>
            <a:ext cx="10131425" cy="5872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5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F</a:t>
            </a:r>
            <a:r>
              <a:rPr kumimoji="0" lang="en-US" altLang="zh-CN" sz="1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inancial </a:t>
            </a: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Fraud Risk Analysis</a:t>
            </a:r>
            <a:endParaRPr kumimoji="0" lang="en-US" sz="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A12E79E6-4AB5-404F-82B7-85E7597F8D1D}"/>
              </a:ext>
            </a:extLst>
          </p:cNvPr>
          <p:cNvSpPr txBox="1"/>
          <p:nvPr/>
        </p:nvSpPr>
        <p:spPr>
          <a:xfrm>
            <a:off x="2817572" y="87538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Exploratory Data Analysis(EDA)</a:t>
            </a:r>
          </a:p>
        </p:txBody>
      </p:sp>
      <p:pic>
        <p:nvPicPr>
          <p:cNvPr id="7" name="Picture 6">
            <a:extLst>
              <a:ext uri="{FF2B5EF4-FFF2-40B4-BE49-F238E27FC236}">
                <a16:creationId xmlns:a16="http://schemas.microsoft.com/office/drawing/2014/main" id="{CF81FCD4-2C94-444D-89A2-9ADBD56CEA55}"/>
              </a:ext>
            </a:extLst>
          </p:cNvPr>
          <p:cNvPicPr>
            <a:picLocks noChangeAspect="1"/>
          </p:cNvPicPr>
          <p:nvPr/>
        </p:nvPicPr>
        <p:blipFill>
          <a:blip r:embed="rId2"/>
          <a:stretch>
            <a:fillRect/>
          </a:stretch>
        </p:blipFill>
        <p:spPr>
          <a:xfrm>
            <a:off x="426720" y="1458843"/>
            <a:ext cx="5242560" cy="3544730"/>
          </a:xfrm>
          <a:prstGeom prst="rect">
            <a:avLst/>
          </a:prstGeom>
        </p:spPr>
      </p:pic>
      <p:pic>
        <p:nvPicPr>
          <p:cNvPr id="10" name="Picture 9">
            <a:extLst>
              <a:ext uri="{FF2B5EF4-FFF2-40B4-BE49-F238E27FC236}">
                <a16:creationId xmlns:a16="http://schemas.microsoft.com/office/drawing/2014/main" id="{6AE15E61-A606-4CE8-9FE2-EF9E7FBE2FD7}"/>
              </a:ext>
            </a:extLst>
          </p:cNvPr>
          <p:cNvPicPr>
            <a:picLocks noChangeAspect="1"/>
          </p:cNvPicPr>
          <p:nvPr/>
        </p:nvPicPr>
        <p:blipFill>
          <a:blip r:embed="rId3"/>
          <a:stretch>
            <a:fillRect/>
          </a:stretch>
        </p:blipFill>
        <p:spPr>
          <a:xfrm>
            <a:off x="6522722" y="1456187"/>
            <a:ext cx="5438503" cy="3550041"/>
          </a:xfrm>
          <a:prstGeom prst="rect">
            <a:avLst/>
          </a:prstGeom>
        </p:spPr>
      </p:pic>
      <p:sp>
        <p:nvSpPr>
          <p:cNvPr id="12" name="TextBox 11">
            <a:extLst>
              <a:ext uri="{FF2B5EF4-FFF2-40B4-BE49-F238E27FC236}">
                <a16:creationId xmlns:a16="http://schemas.microsoft.com/office/drawing/2014/main" id="{50E53810-F2EB-4317-8C69-FED3DBEEEE5D}"/>
              </a:ext>
            </a:extLst>
          </p:cNvPr>
          <p:cNvSpPr txBox="1"/>
          <p:nvPr/>
        </p:nvSpPr>
        <p:spPr>
          <a:xfrm>
            <a:off x="3048000" y="5382448"/>
            <a:ext cx="6096000"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直方图</a:t>
            </a:r>
            <a:r>
              <a:rPr kumimoji="0" lang="en-US" altLang="ja-JP" sz="16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a:t>
            </a:r>
            <a:r>
              <a:rPr kumimoji="0" lang="en-US" sz="1600" b="0" i="0" u="none" strike="noStrike" kern="1200" cap="none" spc="0" normalizeH="0" baseline="0" noProof="0" dirty="0">
                <a:ln>
                  <a:noFill/>
                </a:ln>
                <a:solidFill>
                  <a:prstClr val="white"/>
                </a:solidFill>
                <a:effectLst/>
                <a:uLnTx/>
                <a:uFillTx/>
                <a:latin typeface="Corbel" panose="020B0503020204020204"/>
                <a:ea typeface="+mn-ea"/>
                <a:cs typeface="+mn-cs"/>
              </a:rPr>
              <a:t>Histogram)，</a:t>
            </a:r>
            <a:r>
              <a:rPr kumimoji="0" lang="ja-JP" altLang="en-US" sz="16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又称质量分布图</a:t>
            </a:r>
            <a:endParaRPr kumimoji="0" lang="en-US" sz="16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a:ea typeface="+mn-ea"/>
                <a:cs typeface="+mn-cs"/>
              </a:rPr>
              <a:t>Histogram groups numeric data into bins, displaying the bins as segmented columns and summarize the distribution of a univariate data set.</a:t>
            </a:r>
          </a:p>
        </p:txBody>
      </p:sp>
    </p:spTree>
    <p:extLst>
      <p:ext uri="{BB962C8B-B14F-4D97-AF65-F5344CB8AC3E}">
        <p14:creationId xmlns:p14="http://schemas.microsoft.com/office/powerpoint/2010/main" val="1404475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8899" y="213994"/>
            <a:ext cx="10131425" cy="5872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5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F</a:t>
            </a:r>
            <a:r>
              <a:rPr kumimoji="0" lang="en-US" altLang="zh-CN" sz="1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inancial </a:t>
            </a: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Fraud Risk Analysis</a:t>
            </a:r>
            <a:endParaRPr kumimoji="0" lang="en-US" sz="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A12E79E6-4AB5-404F-82B7-85E7597F8D1D}"/>
              </a:ext>
            </a:extLst>
          </p:cNvPr>
          <p:cNvSpPr txBox="1"/>
          <p:nvPr/>
        </p:nvSpPr>
        <p:spPr>
          <a:xfrm>
            <a:off x="2817572" y="87538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Exploratory Data Analysis(EDA)</a:t>
            </a:r>
          </a:p>
        </p:txBody>
      </p:sp>
      <p:pic>
        <p:nvPicPr>
          <p:cNvPr id="3" name="Picture 2">
            <a:extLst>
              <a:ext uri="{FF2B5EF4-FFF2-40B4-BE49-F238E27FC236}">
                <a16:creationId xmlns:a16="http://schemas.microsoft.com/office/drawing/2014/main" id="{1ED5BEB6-315F-4329-8884-7CDFE5323195}"/>
              </a:ext>
            </a:extLst>
          </p:cNvPr>
          <p:cNvPicPr>
            <a:picLocks noChangeAspect="1"/>
          </p:cNvPicPr>
          <p:nvPr/>
        </p:nvPicPr>
        <p:blipFill>
          <a:blip r:embed="rId2"/>
          <a:stretch>
            <a:fillRect/>
          </a:stretch>
        </p:blipFill>
        <p:spPr>
          <a:xfrm>
            <a:off x="4112759" y="1669732"/>
            <a:ext cx="4314825" cy="3152775"/>
          </a:xfrm>
          <a:prstGeom prst="rect">
            <a:avLst/>
          </a:prstGeom>
        </p:spPr>
      </p:pic>
      <p:sp>
        <p:nvSpPr>
          <p:cNvPr id="13" name="TextBox 12">
            <a:extLst>
              <a:ext uri="{FF2B5EF4-FFF2-40B4-BE49-F238E27FC236}">
                <a16:creationId xmlns:a16="http://schemas.microsoft.com/office/drawing/2014/main" id="{DFCE67CB-C634-4658-9EA4-A7638B01F4DE}"/>
              </a:ext>
            </a:extLst>
          </p:cNvPr>
          <p:cNvSpPr txBox="1"/>
          <p:nvPr/>
        </p:nvSpPr>
        <p:spPr>
          <a:xfrm>
            <a:off x="3222171" y="5062854"/>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Correlation heatmap</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关联分析</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022033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8899" y="213994"/>
            <a:ext cx="10131425" cy="5872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5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F</a:t>
            </a:r>
            <a:r>
              <a:rPr kumimoji="0" lang="en-US" altLang="zh-CN" sz="1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inancial </a:t>
            </a: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Fraud Risk Analysis</a:t>
            </a:r>
            <a:endParaRPr kumimoji="0" lang="en-US" sz="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13" name="TextBox 12">
            <a:extLst>
              <a:ext uri="{FF2B5EF4-FFF2-40B4-BE49-F238E27FC236}">
                <a16:creationId xmlns:a16="http://schemas.microsoft.com/office/drawing/2014/main" id="{DFCE67CB-C634-4658-9EA4-A7638B01F4DE}"/>
              </a:ext>
            </a:extLst>
          </p:cNvPr>
          <p:cNvSpPr txBox="1"/>
          <p:nvPr/>
        </p:nvSpPr>
        <p:spPr>
          <a:xfrm>
            <a:off x="3206782" y="587212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Regression</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回归分析</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pic>
        <p:nvPicPr>
          <p:cNvPr id="5" name="Picture 4">
            <a:extLst>
              <a:ext uri="{FF2B5EF4-FFF2-40B4-BE49-F238E27FC236}">
                <a16:creationId xmlns:a16="http://schemas.microsoft.com/office/drawing/2014/main" id="{12509EDE-BDD2-482A-AFD5-A8505FB0438F}"/>
              </a:ext>
            </a:extLst>
          </p:cNvPr>
          <p:cNvPicPr>
            <a:picLocks noChangeAspect="1"/>
          </p:cNvPicPr>
          <p:nvPr/>
        </p:nvPicPr>
        <p:blipFill>
          <a:blip r:embed="rId2"/>
          <a:stretch>
            <a:fillRect/>
          </a:stretch>
        </p:blipFill>
        <p:spPr>
          <a:xfrm>
            <a:off x="2471737" y="1266825"/>
            <a:ext cx="7248525" cy="4324350"/>
          </a:xfrm>
          <a:prstGeom prst="rect">
            <a:avLst/>
          </a:prstGeom>
        </p:spPr>
      </p:pic>
    </p:spTree>
    <p:extLst>
      <p:ext uri="{BB962C8B-B14F-4D97-AF65-F5344CB8AC3E}">
        <p14:creationId xmlns:p14="http://schemas.microsoft.com/office/powerpoint/2010/main" val="1380712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7275" y="375139"/>
            <a:ext cx="10131425" cy="5872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5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F</a:t>
            </a:r>
            <a:r>
              <a:rPr kumimoji="0" lang="en-US" altLang="zh-CN" sz="1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inancial </a:t>
            </a: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Fraud Risk Analysis</a:t>
            </a:r>
            <a:endParaRPr kumimoji="0" lang="en-US" sz="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grpSp>
        <p:nvGrpSpPr>
          <p:cNvPr id="44" name="Group 43">
            <a:extLst>
              <a:ext uri="{FF2B5EF4-FFF2-40B4-BE49-F238E27FC236}">
                <a16:creationId xmlns:a16="http://schemas.microsoft.com/office/drawing/2014/main" id="{0604447D-DE44-405E-9109-BC62ED0303C9}"/>
              </a:ext>
            </a:extLst>
          </p:cNvPr>
          <p:cNvGrpSpPr/>
          <p:nvPr/>
        </p:nvGrpSpPr>
        <p:grpSpPr>
          <a:xfrm>
            <a:off x="4506986" y="1525785"/>
            <a:ext cx="4469525" cy="4692832"/>
            <a:chOff x="3032960" y="1670547"/>
            <a:chExt cx="6217571" cy="4692832"/>
          </a:xfrm>
        </p:grpSpPr>
        <p:sp>
          <p:nvSpPr>
            <p:cNvPr id="13" name="TextBox 12">
              <a:extLst>
                <a:ext uri="{FF2B5EF4-FFF2-40B4-BE49-F238E27FC236}">
                  <a16:creationId xmlns:a16="http://schemas.microsoft.com/office/drawing/2014/main" id="{DFCE67CB-C634-4658-9EA4-A7638B01F4DE}"/>
                </a:ext>
              </a:extLst>
            </p:cNvPr>
            <p:cNvSpPr txBox="1"/>
            <p:nvPr/>
          </p:nvSpPr>
          <p:spPr>
            <a:xfrm>
              <a:off x="3154531" y="599404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Regression Model </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回归分析模型</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cxnSp>
          <p:nvCxnSpPr>
            <p:cNvPr id="5" name="Straight Arrow Connector 4">
              <a:extLst>
                <a:ext uri="{FF2B5EF4-FFF2-40B4-BE49-F238E27FC236}">
                  <a16:creationId xmlns:a16="http://schemas.microsoft.com/office/drawing/2014/main" id="{9C42DB65-AF1A-491A-971A-D72C19438D15}"/>
                </a:ext>
              </a:extLst>
            </p:cNvPr>
            <p:cNvCxnSpPr>
              <a:cxnSpLocks/>
            </p:cNvCxnSpPr>
            <p:nvPr/>
          </p:nvCxnSpPr>
          <p:spPr>
            <a:xfrm flipH="1" flipV="1">
              <a:off x="6007287" y="2063931"/>
              <a:ext cx="73675" cy="3692435"/>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a:extLst>
                <a:ext uri="{FF2B5EF4-FFF2-40B4-BE49-F238E27FC236}">
                  <a16:creationId xmlns:a16="http://schemas.microsoft.com/office/drawing/2014/main" id="{9F74BA25-CA6B-4CAB-8BC0-8850BD400A28}"/>
                </a:ext>
              </a:extLst>
            </p:cNvPr>
            <p:cNvCxnSpPr>
              <a:cxnSpLocks/>
              <a:stCxn id="18" idx="3"/>
            </p:cNvCxnSpPr>
            <p:nvPr/>
          </p:nvCxnSpPr>
          <p:spPr>
            <a:xfrm flipV="1">
              <a:off x="5066760" y="2821577"/>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8" name="Rectangle: Rounded Corners 17">
              <a:extLst>
                <a:ext uri="{FF2B5EF4-FFF2-40B4-BE49-F238E27FC236}">
                  <a16:creationId xmlns:a16="http://schemas.microsoft.com/office/drawing/2014/main" id="{A26CC63F-1701-4ABB-B4E5-5888E7D01B71}"/>
                </a:ext>
              </a:extLst>
            </p:cNvPr>
            <p:cNvSpPr/>
            <p:nvPr/>
          </p:nvSpPr>
          <p:spPr>
            <a:xfrm>
              <a:off x="3032960" y="311413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mn-cs"/>
                </a:rPr>
                <a:t>Sector_score</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cxnSp>
          <p:nvCxnSpPr>
            <p:cNvPr id="25" name="Straight Arrow Connector 24">
              <a:extLst>
                <a:ext uri="{FF2B5EF4-FFF2-40B4-BE49-F238E27FC236}">
                  <a16:creationId xmlns:a16="http://schemas.microsoft.com/office/drawing/2014/main" id="{C5CB8647-5161-483F-AF3C-EEF7DC74EACE}"/>
                </a:ext>
              </a:extLst>
            </p:cNvPr>
            <p:cNvCxnSpPr>
              <a:cxnSpLocks/>
              <a:stCxn id="26" idx="3"/>
            </p:cNvCxnSpPr>
            <p:nvPr/>
          </p:nvCxnSpPr>
          <p:spPr>
            <a:xfrm flipV="1">
              <a:off x="5066760" y="3623529"/>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6" name="Rectangle: Rounded Corners 25">
              <a:extLst>
                <a:ext uri="{FF2B5EF4-FFF2-40B4-BE49-F238E27FC236}">
                  <a16:creationId xmlns:a16="http://schemas.microsoft.com/office/drawing/2014/main" id="{15193F48-41EA-41D4-BF81-117CD639AF37}"/>
                </a:ext>
              </a:extLst>
            </p:cNvPr>
            <p:cNvSpPr/>
            <p:nvPr/>
          </p:nvSpPr>
          <p:spPr>
            <a:xfrm>
              <a:off x="3032960" y="3916085"/>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PARA_A</a:t>
              </a:r>
            </a:p>
          </p:txBody>
        </p:sp>
        <p:cxnSp>
          <p:nvCxnSpPr>
            <p:cNvPr id="27" name="Straight Arrow Connector 26">
              <a:extLst>
                <a:ext uri="{FF2B5EF4-FFF2-40B4-BE49-F238E27FC236}">
                  <a16:creationId xmlns:a16="http://schemas.microsoft.com/office/drawing/2014/main" id="{9EBDC750-0297-4405-95CD-A1CA1E7C0AE2}"/>
                </a:ext>
              </a:extLst>
            </p:cNvPr>
            <p:cNvCxnSpPr>
              <a:cxnSpLocks/>
              <a:stCxn id="28" idx="3"/>
            </p:cNvCxnSpPr>
            <p:nvPr/>
          </p:nvCxnSpPr>
          <p:spPr>
            <a:xfrm flipV="1">
              <a:off x="5066760" y="4504713"/>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8" name="Rectangle: Rounded Corners 27">
              <a:extLst>
                <a:ext uri="{FF2B5EF4-FFF2-40B4-BE49-F238E27FC236}">
                  <a16:creationId xmlns:a16="http://schemas.microsoft.com/office/drawing/2014/main" id="{78327976-09E0-4BBB-9AD5-F3E9A553D0C2}"/>
                </a:ext>
              </a:extLst>
            </p:cNvPr>
            <p:cNvSpPr/>
            <p:nvPr/>
          </p:nvSpPr>
          <p:spPr>
            <a:xfrm>
              <a:off x="3032960" y="4797269"/>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PARA_B</a:t>
              </a:r>
            </a:p>
          </p:txBody>
        </p:sp>
        <p:sp>
          <p:nvSpPr>
            <p:cNvPr id="30" name="Rectangle: Rounded Corners 29">
              <a:extLst>
                <a:ext uri="{FF2B5EF4-FFF2-40B4-BE49-F238E27FC236}">
                  <a16:creationId xmlns:a16="http://schemas.microsoft.com/office/drawing/2014/main" id="{61FCACF7-A5C1-4A25-92F8-3D1D6A712B4D}"/>
                </a:ext>
              </a:extLst>
            </p:cNvPr>
            <p:cNvSpPr/>
            <p:nvPr/>
          </p:nvSpPr>
          <p:spPr>
            <a:xfrm>
              <a:off x="7216731" y="3133741"/>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numbers</a:t>
              </a:r>
            </a:p>
          </p:txBody>
        </p:sp>
        <p:cxnSp>
          <p:nvCxnSpPr>
            <p:cNvPr id="34" name="Straight Arrow Connector 33">
              <a:extLst>
                <a:ext uri="{FF2B5EF4-FFF2-40B4-BE49-F238E27FC236}">
                  <a16:creationId xmlns:a16="http://schemas.microsoft.com/office/drawing/2014/main" id="{249BC6EC-8CA8-498B-B1EE-DC991B8E945A}"/>
                </a:ext>
              </a:extLst>
            </p:cNvPr>
            <p:cNvCxnSpPr>
              <a:cxnSpLocks/>
              <a:stCxn id="30" idx="1"/>
            </p:cNvCxnSpPr>
            <p:nvPr/>
          </p:nvCxnSpPr>
          <p:spPr>
            <a:xfrm flipH="1" flipV="1">
              <a:off x="6080962" y="2828672"/>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Rounded Corners 38">
              <a:extLst>
                <a:ext uri="{FF2B5EF4-FFF2-40B4-BE49-F238E27FC236}">
                  <a16:creationId xmlns:a16="http://schemas.microsoft.com/office/drawing/2014/main" id="{363D3FE0-44AD-4F18-B5D0-E6DE6891EDFA}"/>
                </a:ext>
              </a:extLst>
            </p:cNvPr>
            <p:cNvSpPr/>
            <p:nvPr/>
          </p:nvSpPr>
          <p:spPr>
            <a:xfrm>
              <a:off x="7216731" y="393569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mn-cs"/>
                </a:rPr>
                <a:t>Money_Value</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cxnSp>
          <p:nvCxnSpPr>
            <p:cNvPr id="40" name="Straight Arrow Connector 39">
              <a:extLst>
                <a:ext uri="{FF2B5EF4-FFF2-40B4-BE49-F238E27FC236}">
                  <a16:creationId xmlns:a16="http://schemas.microsoft.com/office/drawing/2014/main" id="{603D5D47-51C8-4465-B6A3-6D74F955EBC0}"/>
                </a:ext>
              </a:extLst>
            </p:cNvPr>
            <p:cNvCxnSpPr>
              <a:cxnSpLocks/>
              <a:stCxn id="39" idx="1"/>
            </p:cNvCxnSpPr>
            <p:nvPr/>
          </p:nvCxnSpPr>
          <p:spPr>
            <a:xfrm flipH="1" flipV="1">
              <a:off x="6080962" y="363062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41" name="Rectangle: Rounded Corners 40">
              <a:extLst>
                <a:ext uri="{FF2B5EF4-FFF2-40B4-BE49-F238E27FC236}">
                  <a16:creationId xmlns:a16="http://schemas.microsoft.com/office/drawing/2014/main" id="{DE23D589-C471-4FA8-8BC2-4DD89A6F38D0}"/>
                </a:ext>
              </a:extLst>
            </p:cNvPr>
            <p:cNvSpPr/>
            <p:nvPr/>
          </p:nvSpPr>
          <p:spPr>
            <a:xfrm>
              <a:off x="7216731" y="481881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Calibri" panose="020F0502020204030204" pitchFamily="34" charset="0"/>
                  <a:ea typeface="+mn-ea"/>
                  <a:cs typeface="+mn-cs"/>
                </a:rPr>
                <a:t>District_Loss</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cxnSp>
          <p:nvCxnSpPr>
            <p:cNvPr id="42" name="Straight Arrow Connector 41">
              <a:extLst>
                <a:ext uri="{FF2B5EF4-FFF2-40B4-BE49-F238E27FC236}">
                  <a16:creationId xmlns:a16="http://schemas.microsoft.com/office/drawing/2014/main" id="{0B829F7A-66DB-4708-A6FC-059C7297EE2A}"/>
                </a:ext>
              </a:extLst>
            </p:cNvPr>
            <p:cNvCxnSpPr>
              <a:cxnSpLocks/>
              <a:stCxn id="41" idx="1"/>
            </p:cNvCxnSpPr>
            <p:nvPr/>
          </p:nvCxnSpPr>
          <p:spPr>
            <a:xfrm flipH="1" flipV="1">
              <a:off x="6080962" y="451374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43" name="Rectangle: Rounded Corners 42">
              <a:extLst>
                <a:ext uri="{FF2B5EF4-FFF2-40B4-BE49-F238E27FC236}">
                  <a16:creationId xmlns:a16="http://schemas.microsoft.com/office/drawing/2014/main" id="{008B5F87-C450-43B9-A564-18CB1E743F6B}"/>
                </a:ext>
              </a:extLst>
            </p:cNvPr>
            <p:cNvSpPr/>
            <p:nvPr/>
          </p:nvSpPr>
          <p:spPr>
            <a:xfrm>
              <a:off x="4990387" y="1670547"/>
              <a:ext cx="2033800" cy="3693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メイリオ" panose="020B0604030504040204" pitchFamily="34" charset="-128"/>
                  <a:cs typeface="+mn-cs"/>
                </a:rPr>
                <a:t>Financial Fraud R</a:t>
              </a:r>
              <a:r>
                <a:rPr kumimoji="0" lang="en-US" altLang="zh-CN" sz="1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华文楷体" panose="02010600040101010101" pitchFamily="2" charset="-122"/>
                  <a:cs typeface="+mn-cs"/>
                </a:rPr>
                <a:t>isk</a:t>
              </a:r>
              <a:endParaRPr kumimoji="0" lang="en-US" sz="1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mn-ea"/>
                <a:cs typeface="+mn-cs"/>
              </a:endParaRPr>
            </a:p>
          </p:txBody>
        </p:sp>
      </p:grpSp>
      <p:sp>
        <p:nvSpPr>
          <p:cNvPr id="19" name="TextBox 18">
            <a:extLst>
              <a:ext uri="{FF2B5EF4-FFF2-40B4-BE49-F238E27FC236}">
                <a16:creationId xmlns:a16="http://schemas.microsoft.com/office/drawing/2014/main" id="{6CF31323-5D27-47B2-9FA2-8B60EAF29E74}"/>
              </a:ext>
            </a:extLst>
          </p:cNvPr>
          <p:cNvSpPr txBox="1"/>
          <p:nvPr/>
        </p:nvSpPr>
        <p:spPr>
          <a:xfrm>
            <a:off x="10462837" y="3591444"/>
            <a:ext cx="193330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E</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xplain/</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解释</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ontrol/</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控制</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Predict/</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预测</a:t>
            </a: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
        <p:nvSpPr>
          <p:cNvPr id="20" name="Arrow: Right 19">
            <a:extLst>
              <a:ext uri="{FF2B5EF4-FFF2-40B4-BE49-F238E27FC236}">
                <a16:creationId xmlns:a16="http://schemas.microsoft.com/office/drawing/2014/main" id="{BF059950-14BE-4C79-AFD9-EBFF7EAE3A44}"/>
              </a:ext>
            </a:extLst>
          </p:cNvPr>
          <p:cNvSpPr/>
          <p:nvPr/>
        </p:nvSpPr>
        <p:spPr>
          <a:xfrm>
            <a:off x="9413881" y="3872201"/>
            <a:ext cx="839952" cy="2018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21" name="TextBox 20">
            <a:extLst>
              <a:ext uri="{FF2B5EF4-FFF2-40B4-BE49-F238E27FC236}">
                <a16:creationId xmlns:a16="http://schemas.microsoft.com/office/drawing/2014/main" id="{363A2B10-B861-4793-A0F2-BE0CA6A379FD}"/>
              </a:ext>
            </a:extLst>
          </p:cNvPr>
          <p:cNvSpPr txBox="1"/>
          <p:nvPr/>
        </p:nvSpPr>
        <p:spPr>
          <a:xfrm>
            <a:off x="397999" y="3423888"/>
            <a:ext cx="281749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Quantify</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量化</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One to Many/</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一对多关系</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Ranking/</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排序</a:t>
            </a: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
        <p:nvSpPr>
          <p:cNvPr id="22" name="Arrow: Right 21">
            <a:extLst>
              <a:ext uri="{FF2B5EF4-FFF2-40B4-BE49-F238E27FC236}">
                <a16:creationId xmlns:a16="http://schemas.microsoft.com/office/drawing/2014/main" id="{2460E554-AB0C-4FF9-B492-E7873BCC8842}"/>
              </a:ext>
            </a:extLst>
          </p:cNvPr>
          <p:cNvSpPr/>
          <p:nvPr/>
        </p:nvSpPr>
        <p:spPr>
          <a:xfrm>
            <a:off x="3103149" y="3913449"/>
            <a:ext cx="818606" cy="16059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188023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internal audit  and</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altLang="zh-CN"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DATA</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风险和内部审计与数据的关系</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7" name="TextBox 6">
            <a:extLst>
              <a:ext uri="{FF2B5EF4-FFF2-40B4-BE49-F238E27FC236}">
                <a16:creationId xmlns:a16="http://schemas.microsoft.com/office/drawing/2014/main" id="{FB45EEC7-3131-4ADB-B875-BE5BE0618A0D}"/>
              </a:ext>
            </a:extLst>
          </p:cNvPr>
          <p:cNvSpPr txBox="1"/>
          <p:nvPr/>
        </p:nvSpPr>
        <p:spPr>
          <a:xfrm>
            <a:off x="1759131" y="3348613"/>
            <a:ext cx="8725989"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orbel" panose="020B0503020204020204"/>
                <a:ea typeface="+mn-ea"/>
                <a:cs typeface="+mn-cs"/>
              </a:rPr>
              <a:t>Audit Analytics &amp; B</a:t>
            </a:r>
            <a:r>
              <a:rPr kumimoji="0" lang="en-US" altLang="zh-CN" sz="36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ankruptcy </a:t>
            </a:r>
            <a:r>
              <a:rPr kumimoji="0" lang="en-US" sz="3600" b="0" i="0" u="none" strike="noStrike" kern="1200" cap="none" spc="0" normalizeH="0" baseline="0" noProof="0" dirty="0">
                <a:ln>
                  <a:noFill/>
                </a:ln>
                <a:solidFill>
                  <a:srgbClr val="FFC000"/>
                </a:solidFill>
                <a:effectLst/>
                <a:uLnTx/>
                <a:uFillTx/>
                <a:latin typeface="Corbel" panose="020B0503020204020204"/>
                <a:ea typeface="+mn-ea"/>
                <a:cs typeface="+mn-cs"/>
              </a:rPr>
              <a:t>Analysis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审计分析和破产分析</a:t>
            </a:r>
            <a:endParaRPr kumimoji="0" lang="en-US" sz="36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5218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35872" y="40296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internal audit  </a:t>
            </a:r>
            <a:r>
              <a:rPr kumimoji="0" lang="en-US" altLang="zh-CN"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&amp; </a:t>
            </a: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RISK/</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风险和内部审计</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10" name="TextBox 9">
            <a:extLst>
              <a:ext uri="{FF2B5EF4-FFF2-40B4-BE49-F238E27FC236}">
                <a16:creationId xmlns:a16="http://schemas.microsoft.com/office/drawing/2014/main" id="{DFDECA51-7EA6-42BF-BB06-B1E7B0EFFA02}"/>
              </a:ext>
            </a:extLst>
          </p:cNvPr>
          <p:cNvSpPr txBox="1"/>
          <p:nvPr/>
        </p:nvSpPr>
        <p:spPr>
          <a:xfrm>
            <a:off x="1750423" y="2073271"/>
            <a:ext cx="4905984" cy="433965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Internal Risks: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err="1">
                <a:ln>
                  <a:noFill/>
                </a:ln>
                <a:solidFill>
                  <a:prstClr val="white"/>
                </a:solidFill>
                <a:effectLst/>
                <a:uLnTx/>
                <a:uFillTx/>
                <a:latin typeface="Corbel" panose="020B0503020204020204"/>
                <a:ea typeface="メイリオ" panose="020B0604030504040204" pitchFamily="34" charset="-128"/>
                <a:cs typeface="+mn-cs"/>
              </a:rPr>
              <a:t>i.Industry</a:t>
            </a: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risk (IR) </a:t>
            </a:r>
            <a:r>
              <a:rPr kumimoji="0" lang="zh-CN" altLang="en-US" sz="12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行业风险</a:t>
            </a: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Government policies and International agreements,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Cyclicality,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Degree of competition,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price and stability of market supply,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size and growth of market demand,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sensitivity to changes in macroeconomic factors,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Domestic and international competitive power,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Product Life Cycle.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err="1">
                <a:ln>
                  <a:noFill/>
                </a:ln>
                <a:solidFill>
                  <a:prstClr val="white"/>
                </a:solidFill>
                <a:effectLst/>
                <a:uLnTx/>
                <a:uFillTx/>
                <a:latin typeface="Corbel" panose="020B0503020204020204"/>
                <a:ea typeface="メイリオ" panose="020B0604030504040204" pitchFamily="34" charset="-128"/>
                <a:cs typeface="+mn-cs"/>
              </a:rPr>
              <a:t>ii.Management</a:t>
            </a: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risk(MR)</a:t>
            </a:r>
            <a:r>
              <a:rPr kumimoji="0" lang="zh-CN" altLang="en-US" sz="12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管理风险</a:t>
            </a: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Ability and competence of management,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Stability of management,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relationship between management/ owner,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Human resources management,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Growth process/business performance,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Short and long term business planning,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achievement and feasibility.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err="1">
                <a:ln>
                  <a:noFill/>
                </a:ln>
                <a:solidFill>
                  <a:prstClr val="white"/>
                </a:solidFill>
                <a:effectLst/>
                <a:uLnTx/>
                <a:uFillTx/>
                <a:latin typeface="Corbel" panose="020B0503020204020204"/>
                <a:ea typeface="メイリオ" panose="020B0604030504040204" pitchFamily="34" charset="-128"/>
                <a:cs typeface="+mn-cs"/>
              </a:rPr>
              <a:t>iii.Financial</a:t>
            </a: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Flexibility(FF)</a:t>
            </a:r>
            <a:r>
              <a:rPr kumimoji="0" lang="zh-CN" altLang="en-US" sz="12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金融灵活性</a:t>
            </a: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Direct financing,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Indirect financing,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Other financing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endParaRPr>
          </a:p>
        </p:txBody>
      </p:sp>
      <p:sp>
        <p:nvSpPr>
          <p:cNvPr id="7" name="TextBox 6">
            <a:extLst>
              <a:ext uri="{FF2B5EF4-FFF2-40B4-BE49-F238E27FC236}">
                <a16:creationId xmlns:a16="http://schemas.microsoft.com/office/drawing/2014/main" id="{4B2809C3-84F1-44D9-8DB0-78F227A3ED36}"/>
              </a:ext>
            </a:extLst>
          </p:cNvPr>
          <p:cNvSpPr txBox="1"/>
          <p:nvPr/>
        </p:nvSpPr>
        <p:spPr>
          <a:xfrm>
            <a:off x="6426926" y="2257937"/>
            <a:ext cx="4553286" cy="39703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Internal Risks: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err="1">
                <a:ln>
                  <a:noFill/>
                </a:ln>
                <a:solidFill>
                  <a:prstClr val="white"/>
                </a:solidFill>
                <a:effectLst/>
                <a:uLnTx/>
                <a:uFillTx/>
                <a:latin typeface="Corbel" panose="020B0503020204020204"/>
                <a:ea typeface="メイリオ" panose="020B0604030504040204" pitchFamily="34" charset="-128"/>
                <a:cs typeface="+mn-cs"/>
              </a:rPr>
              <a:t>iv.Credibility</a:t>
            </a: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(CR)</a:t>
            </a:r>
            <a:r>
              <a:rPr kumimoji="0" lang="zh-CN" altLang="en-US" sz="1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可信度（信用）</a:t>
            </a: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Credit history,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reliability of information,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relationship with financial institutes.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err="1">
                <a:ln>
                  <a:noFill/>
                </a:ln>
                <a:solidFill>
                  <a:prstClr val="white"/>
                </a:solidFill>
                <a:effectLst/>
                <a:uLnTx/>
                <a:uFillTx/>
                <a:latin typeface="Corbel" panose="020B0503020204020204"/>
                <a:ea typeface="メイリオ" panose="020B0604030504040204" pitchFamily="34" charset="-128"/>
                <a:cs typeface="+mn-cs"/>
              </a:rPr>
              <a:t>v.Competitiveness</a:t>
            </a: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(CO)</a:t>
            </a:r>
            <a:r>
              <a:rPr kumimoji="0" lang="zh-CN" altLang="en-US" sz="1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竞争性</a:t>
            </a: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Market position,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level of core capacities,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Differentiated strategy,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err="1">
                <a:ln>
                  <a:noFill/>
                </a:ln>
                <a:solidFill>
                  <a:prstClr val="white"/>
                </a:solidFill>
                <a:effectLst/>
                <a:uLnTx/>
                <a:uFillTx/>
                <a:latin typeface="Corbel" panose="020B0503020204020204"/>
                <a:ea typeface="メイリオ" panose="020B0604030504040204" pitchFamily="34" charset="-128"/>
                <a:cs typeface="+mn-cs"/>
              </a:rPr>
              <a:t>vi.Operating</a:t>
            </a: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Risk (OP)</a:t>
            </a:r>
            <a:r>
              <a:rPr kumimoji="0" lang="zh-CN" altLang="en-US" sz="1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操作风险</a:t>
            </a: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stability and diversity of procurement,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stability of transaction,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efficiency of production,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The prospects for demand for product and service,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Sales diversification,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Sales price and settlement condition,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Collection of 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	Effectiveness of sale network.</a:t>
            </a:r>
          </a:p>
        </p:txBody>
      </p:sp>
      <p:sp>
        <p:nvSpPr>
          <p:cNvPr id="8" name="TextBox 7">
            <a:extLst>
              <a:ext uri="{FF2B5EF4-FFF2-40B4-BE49-F238E27FC236}">
                <a16:creationId xmlns:a16="http://schemas.microsoft.com/office/drawing/2014/main" id="{07805CD5-DA54-44DF-B719-9818D1841213}"/>
              </a:ext>
            </a:extLst>
          </p:cNvPr>
          <p:cNvSpPr txBox="1"/>
          <p:nvPr/>
        </p:nvSpPr>
        <p:spPr>
          <a:xfrm>
            <a:off x="3795466" y="1222161"/>
            <a:ext cx="4972944"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solidFill>
                <a:effectLst/>
                <a:uLnTx/>
                <a:uFillTx/>
                <a:latin typeface="arial" panose="020B0604020202020204" pitchFamily="34" charset="0"/>
                <a:ea typeface="华文楷体" panose="02010600040101010101" pitchFamily="2" charset="-122"/>
                <a:cs typeface="+mn-cs"/>
              </a:rPr>
              <a:t>银行破产主要风险</a:t>
            </a:r>
            <a:endParaRPr kumimoji="0" lang="en-US" altLang="zh-CN" sz="1800" b="1" i="0" u="none" strike="noStrike" kern="1200" cap="none" spc="0" normalizeH="0" baseline="0" noProof="0" dirty="0">
              <a:ln>
                <a:noFill/>
              </a:ln>
              <a:solidFill>
                <a:srgbClr val="FFC000"/>
              </a:solidFill>
              <a:effectLst/>
              <a:uLnTx/>
              <a:uFillTx/>
              <a:latin typeface="arial" panose="020B0604020202020204" pitchFamily="34" charset="0"/>
              <a:ea typeface="华文楷体" panose="02010600040101010101" pitchFamily="2" charset="-122"/>
              <a:cs typeface="+mn-cs"/>
            </a:endParaRPr>
          </a:p>
        </p:txBody>
      </p:sp>
    </p:spTree>
    <p:extLst>
      <p:ext uri="{BB962C8B-B14F-4D97-AF65-F5344CB8AC3E}">
        <p14:creationId xmlns:p14="http://schemas.microsoft.com/office/powerpoint/2010/main" val="315706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02857" y="1041791"/>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19755" y="2690336"/>
            <a:ext cx="6094602" cy="14773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Designing our experiment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Collecting and preparing the data</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Visualizing the results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Testing the hypothesis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Drawing conclusions</a:t>
            </a:r>
          </a:p>
        </p:txBody>
      </p:sp>
    </p:spTree>
    <p:extLst>
      <p:ext uri="{BB962C8B-B14F-4D97-AF65-F5344CB8AC3E}">
        <p14:creationId xmlns:p14="http://schemas.microsoft.com/office/powerpoint/2010/main" val="1475397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2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internal audit  and</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altLang="zh-CN"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DATA</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 </a:t>
            </a: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风险和内部审计与数据的关系</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6" name="Picture 5">
            <a:extLst>
              <a:ext uri="{FF2B5EF4-FFF2-40B4-BE49-F238E27FC236}">
                <a16:creationId xmlns:a16="http://schemas.microsoft.com/office/drawing/2014/main" id="{63DF17D1-2C59-4E8A-A671-CFF3A0D800F5}"/>
              </a:ext>
            </a:extLst>
          </p:cNvPr>
          <p:cNvPicPr>
            <a:picLocks noChangeAspect="1"/>
          </p:cNvPicPr>
          <p:nvPr/>
        </p:nvPicPr>
        <p:blipFill>
          <a:blip r:embed="rId2"/>
          <a:stretch>
            <a:fillRect/>
          </a:stretch>
        </p:blipFill>
        <p:spPr>
          <a:xfrm>
            <a:off x="3032215" y="3150859"/>
            <a:ext cx="6667500" cy="1695450"/>
          </a:xfrm>
          <a:prstGeom prst="rect">
            <a:avLst/>
          </a:prstGeom>
        </p:spPr>
      </p:pic>
    </p:spTree>
    <p:extLst>
      <p:ext uri="{BB962C8B-B14F-4D97-AF65-F5344CB8AC3E}">
        <p14:creationId xmlns:p14="http://schemas.microsoft.com/office/powerpoint/2010/main" val="4057261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633484"/>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B</a:t>
            </a:r>
            <a:r>
              <a:rPr kumimoji="0" lang="en-US" altLang="zh-CN" sz="80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ankruptcy </a:t>
            </a: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Analysis</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D17A1EAA-45ED-4D3D-B3A5-39EC0BA5D280}"/>
              </a:ext>
            </a:extLst>
          </p:cNvPr>
          <p:cNvSpPr txBox="1"/>
          <p:nvPr/>
        </p:nvSpPr>
        <p:spPr>
          <a:xfrm>
            <a:off x="3283131" y="2600908"/>
            <a:ext cx="6096000"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Attribute Information: (P=</a:t>
            </a:r>
            <a:r>
              <a:rPr kumimoji="0" lang="en-US" sz="1800" b="0" i="0" u="none" strike="noStrike" kern="1200" cap="none" spc="0" normalizeH="0" baseline="0" noProof="0" dirty="0" err="1">
                <a:ln>
                  <a:noFill/>
                </a:ln>
                <a:solidFill>
                  <a:prstClr val="white"/>
                </a:solidFill>
                <a:effectLst/>
                <a:uLnTx/>
                <a:uFillTx/>
                <a:latin typeface="Corbel" panose="020B0503020204020204"/>
                <a:ea typeface="+mn-ea"/>
                <a:cs typeface="+mn-cs"/>
              </a:rPr>
              <a:t>Positive,A</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a:t>
            </a:r>
            <a:r>
              <a:rPr kumimoji="0" lang="en-US" sz="1800" b="0" i="0" u="none" strike="noStrike" kern="1200" cap="none" spc="0" normalizeH="0" baseline="0" noProof="0" dirty="0" err="1">
                <a:ln>
                  <a:noFill/>
                </a:ln>
                <a:solidFill>
                  <a:prstClr val="white"/>
                </a:solidFill>
                <a:effectLst/>
                <a:uLnTx/>
                <a:uFillTx/>
                <a:latin typeface="Corbel" panose="020B0503020204020204"/>
                <a:ea typeface="+mn-ea"/>
                <a:cs typeface="+mn-cs"/>
              </a:rPr>
              <a:t>Average,N</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a:t>
            </a:r>
            <a:r>
              <a:rPr kumimoji="0" lang="en-US" sz="1800" b="0" i="0" u="none" strike="noStrike" kern="1200" cap="none" spc="0" normalizeH="0" baseline="0" noProof="0" dirty="0" err="1">
                <a:ln>
                  <a:noFill/>
                </a:ln>
                <a:solidFill>
                  <a:prstClr val="white"/>
                </a:solidFill>
                <a:effectLst/>
                <a:uLnTx/>
                <a:uFillTx/>
                <a:latin typeface="Corbel" panose="020B0503020204020204"/>
                <a:ea typeface="+mn-ea"/>
                <a:cs typeface="+mn-cs"/>
              </a:rPr>
              <a:t>negative,B</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a:t>
            </a:r>
            <a:r>
              <a:rPr kumimoji="0" lang="en-US" sz="1800" b="0" i="0" u="none" strike="noStrike" kern="1200" cap="none" spc="0" normalizeH="0" baseline="0" noProof="0" dirty="0" err="1">
                <a:ln>
                  <a:noFill/>
                </a:ln>
                <a:solidFill>
                  <a:prstClr val="white"/>
                </a:solidFill>
                <a:effectLst/>
                <a:uLnTx/>
                <a:uFillTx/>
                <a:latin typeface="Corbel" panose="020B0503020204020204"/>
                <a:ea typeface="+mn-ea"/>
                <a:cs typeface="+mn-cs"/>
              </a:rPr>
              <a:t>Bankruptcy,NB</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-Non-Bankruptcy)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1. Industrial Risk: {P,A,N}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2. Management Risk: {P,A,N}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3. Financial Flexibility: {P,A,N}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4. Credibility: {P,A,N}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5. Competitiveness: {P,A,N}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6. Operating Risk: {P,A,N}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7. Class: {B,NB}</a:t>
            </a:r>
          </a:p>
        </p:txBody>
      </p:sp>
    </p:spTree>
    <p:extLst>
      <p:ext uri="{BB962C8B-B14F-4D97-AF65-F5344CB8AC3E}">
        <p14:creationId xmlns:p14="http://schemas.microsoft.com/office/powerpoint/2010/main" val="8170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467123"/>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B</a:t>
            </a:r>
            <a:r>
              <a:rPr kumimoji="0" lang="en-US" altLang="zh-CN" sz="80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ankruptcy </a:t>
            </a: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Analysis</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A12E79E6-4AB5-404F-82B7-85E7597F8D1D}"/>
              </a:ext>
            </a:extLst>
          </p:cNvPr>
          <p:cNvSpPr txBox="1"/>
          <p:nvPr/>
        </p:nvSpPr>
        <p:spPr>
          <a:xfrm>
            <a:off x="3135764" y="2532291"/>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Exploratory Data Analysis(EDA)</a:t>
            </a:r>
          </a:p>
        </p:txBody>
      </p:sp>
      <p:pic>
        <p:nvPicPr>
          <p:cNvPr id="5" name="Picture 4">
            <a:extLst>
              <a:ext uri="{FF2B5EF4-FFF2-40B4-BE49-F238E27FC236}">
                <a16:creationId xmlns:a16="http://schemas.microsoft.com/office/drawing/2014/main" id="{34B05D19-A6E6-4F39-B005-D1200F149BDF}"/>
              </a:ext>
            </a:extLst>
          </p:cNvPr>
          <p:cNvPicPr>
            <a:picLocks noChangeAspect="1"/>
          </p:cNvPicPr>
          <p:nvPr/>
        </p:nvPicPr>
        <p:blipFill>
          <a:blip r:embed="rId2"/>
          <a:stretch>
            <a:fillRect/>
          </a:stretch>
        </p:blipFill>
        <p:spPr>
          <a:xfrm>
            <a:off x="4250597" y="3219668"/>
            <a:ext cx="4076700" cy="2314575"/>
          </a:xfrm>
          <a:prstGeom prst="rect">
            <a:avLst/>
          </a:prstGeom>
        </p:spPr>
      </p:pic>
    </p:spTree>
    <p:extLst>
      <p:ext uri="{BB962C8B-B14F-4D97-AF65-F5344CB8AC3E}">
        <p14:creationId xmlns:p14="http://schemas.microsoft.com/office/powerpoint/2010/main" val="3298274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79" y="902072"/>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118052" y="1467123"/>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B</a:t>
            </a:r>
            <a:r>
              <a:rPr kumimoji="0" lang="en-US" altLang="zh-CN" sz="80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ankruptcy </a:t>
            </a:r>
            <a:r>
              <a:rPr kumimoji="0" lang="en-US" sz="8000" b="0" i="0" u="none" strike="noStrike" kern="1200" cap="all" spc="0" normalizeH="0" baseline="0" noProof="0" dirty="0">
                <a:ln w="3175" cmpd="sng">
                  <a:noFill/>
                </a:ln>
                <a:solidFill>
                  <a:srgbClr val="FFC000"/>
                </a:solidFill>
                <a:effectLst/>
                <a:uLnTx/>
                <a:uFillTx/>
                <a:latin typeface="Corbel" panose="020B0503020204020204"/>
                <a:ea typeface="+mj-ea"/>
                <a:cs typeface="+mj-cs"/>
              </a:rPr>
              <a:t>Analysis</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A12E79E6-4AB5-404F-82B7-85E7597F8D1D}"/>
              </a:ext>
            </a:extLst>
          </p:cNvPr>
          <p:cNvSpPr txBox="1"/>
          <p:nvPr/>
        </p:nvSpPr>
        <p:spPr>
          <a:xfrm>
            <a:off x="3048000" y="2250055"/>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Exploratory Data Analysis(EDA)</a:t>
            </a:r>
          </a:p>
        </p:txBody>
      </p:sp>
      <p:sp>
        <p:nvSpPr>
          <p:cNvPr id="9" name="TextBox 8">
            <a:extLst>
              <a:ext uri="{FF2B5EF4-FFF2-40B4-BE49-F238E27FC236}">
                <a16:creationId xmlns:a16="http://schemas.microsoft.com/office/drawing/2014/main" id="{76165479-520A-4B0D-BBEC-1B3A017C808D}"/>
              </a:ext>
            </a:extLst>
          </p:cNvPr>
          <p:cNvSpPr txBox="1"/>
          <p:nvPr/>
        </p:nvSpPr>
        <p:spPr>
          <a:xfrm>
            <a:off x="4737463" y="5857840"/>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破产 </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vs </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没破产</a:t>
            </a:r>
            <a:r>
              <a:rPr kumimoji="0" lang="sv-SE" sz="1800" b="0" i="0" u="none" strike="noStrike" kern="1200" cap="none" spc="0" normalizeH="0" baseline="0" noProof="0" dirty="0">
                <a:ln>
                  <a:noFill/>
                </a:ln>
                <a:solidFill>
                  <a:prstClr val="white"/>
                </a:solidFill>
                <a:effectLst/>
                <a:uLnTx/>
                <a:uFillTx/>
                <a:latin typeface="Corbel" panose="020B0503020204020204"/>
                <a:ea typeface="+mn-ea"/>
                <a:cs typeface="+mn-cs"/>
              </a:rPr>
              <a:t> ratio</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7" name="Picture 6">
            <a:extLst>
              <a:ext uri="{FF2B5EF4-FFF2-40B4-BE49-F238E27FC236}">
                <a16:creationId xmlns:a16="http://schemas.microsoft.com/office/drawing/2014/main" id="{1C95BB98-F712-47C2-B130-F1E92DEBE044}"/>
              </a:ext>
            </a:extLst>
          </p:cNvPr>
          <p:cNvPicPr>
            <a:picLocks noChangeAspect="1"/>
          </p:cNvPicPr>
          <p:nvPr/>
        </p:nvPicPr>
        <p:blipFill>
          <a:blip r:embed="rId2"/>
          <a:stretch>
            <a:fillRect/>
          </a:stretch>
        </p:blipFill>
        <p:spPr>
          <a:xfrm>
            <a:off x="4100512" y="2737629"/>
            <a:ext cx="3990975" cy="2581275"/>
          </a:xfrm>
          <a:prstGeom prst="rect">
            <a:avLst/>
          </a:prstGeom>
        </p:spPr>
      </p:pic>
    </p:spTree>
    <p:extLst>
      <p:ext uri="{BB962C8B-B14F-4D97-AF65-F5344CB8AC3E}">
        <p14:creationId xmlns:p14="http://schemas.microsoft.com/office/powerpoint/2010/main" val="3625496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8899" y="213994"/>
            <a:ext cx="10131425" cy="5872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5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B</a:t>
            </a:r>
            <a:r>
              <a:rPr kumimoji="0" lang="en-US" altLang="zh-CN" sz="1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ankruptcy </a:t>
            </a: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Analysis</a:t>
            </a:r>
            <a:endParaRPr kumimoji="0" lang="en-US" sz="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A12E79E6-4AB5-404F-82B7-85E7597F8D1D}"/>
              </a:ext>
            </a:extLst>
          </p:cNvPr>
          <p:cNvSpPr txBox="1"/>
          <p:nvPr/>
        </p:nvSpPr>
        <p:spPr>
          <a:xfrm>
            <a:off x="2817572" y="87538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Exploratory Data Analysis(EDA)</a:t>
            </a:r>
          </a:p>
        </p:txBody>
      </p:sp>
      <p:pic>
        <p:nvPicPr>
          <p:cNvPr id="3" name="Picture 2">
            <a:extLst>
              <a:ext uri="{FF2B5EF4-FFF2-40B4-BE49-F238E27FC236}">
                <a16:creationId xmlns:a16="http://schemas.microsoft.com/office/drawing/2014/main" id="{0FD20D49-0FA3-442E-B203-109D36C824A0}"/>
              </a:ext>
            </a:extLst>
          </p:cNvPr>
          <p:cNvPicPr>
            <a:picLocks noChangeAspect="1"/>
          </p:cNvPicPr>
          <p:nvPr/>
        </p:nvPicPr>
        <p:blipFill>
          <a:blip r:embed="rId2"/>
          <a:stretch>
            <a:fillRect/>
          </a:stretch>
        </p:blipFill>
        <p:spPr>
          <a:xfrm>
            <a:off x="1159899" y="1318899"/>
            <a:ext cx="3959780" cy="5260583"/>
          </a:xfrm>
          <a:prstGeom prst="rect">
            <a:avLst/>
          </a:prstGeom>
        </p:spPr>
      </p:pic>
      <p:pic>
        <p:nvPicPr>
          <p:cNvPr id="8" name="Picture 7">
            <a:extLst>
              <a:ext uri="{FF2B5EF4-FFF2-40B4-BE49-F238E27FC236}">
                <a16:creationId xmlns:a16="http://schemas.microsoft.com/office/drawing/2014/main" id="{00B70E9B-FB87-40F6-A19B-19A0229287C9}"/>
              </a:ext>
            </a:extLst>
          </p:cNvPr>
          <p:cNvPicPr>
            <a:picLocks noChangeAspect="1"/>
          </p:cNvPicPr>
          <p:nvPr/>
        </p:nvPicPr>
        <p:blipFill>
          <a:blip r:embed="rId3"/>
          <a:stretch>
            <a:fillRect/>
          </a:stretch>
        </p:blipFill>
        <p:spPr>
          <a:xfrm>
            <a:off x="6522721" y="1389265"/>
            <a:ext cx="3805646" cy="5119850"/>
          </a:xfrm>
          <a:prstGeom prst="rect">
            <a:avLst/>
          </a:prstGeom>
        </p:spPr>
      </p:pic>
    </p:spTree>
    <p:extLst>
      <p:ext uri="{BB962C8B-B14F-4D97-AF65-F5344CB8AC3E}">
        <p14:creationId xmlns:p14="http://schemas.microsoft.com/office/powerpoint/2010/main" val="1135711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8899" y="213994"/>
            <a:ext cx="10131425" cy="5872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5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B</a:t>
            </a:r>
            <a:r>
              <a:rPr kumimoji="0" lang="en-US" altLang="zh-CN" sz="1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ankruptcy </a:t>
            </a: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Analysis</a:t>
            </a:r>
            <a:endParaRPr kumimoji="0" lang="en-US" sz="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TextBox 5">
            <a:extLst>
              <a:ext uri="{FF2B5EF4-FFF2-40B4-BE49-F238E27FC236}">
                <a16:creationId xmlns:a16="http://schemas.microsoft.com/office/drawing/2014/main" id="{A12E79E6-4AB5-404F-82B7-85E7597F8D1D}"/>
              </a:ext>
            </a:extLst>
          </p:cNvPr>
          <p:cNvSpPr txBox="1"/>
          <p:nvPr/>
        </p:nvSpPr>
        <p:spPr>
          <a:xfrm>
            <a:off x="2817572" y="87538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Helvetica Neue"/>
                <a:ea typeface="+mn-ea"/>
                <a:cs typeface="+mn-cs"/>
              </a:rPr>
              <a:t>Exploratory Data Analysis(EDA)</a:t>
            </a:r>
          </a:p>
        </p:txBody>
      </p:sp>
      <p:sp>
        <p:nvSpPr>
          <p:cNvPr id="13" name="TextBox 12">
            <a:extLst>
              <a:ext uri="{FF2B5EF4-FFF2-40B4-BE49-F238E27FC236}">
                <a16:creationId xmlns:a16="http://schemas.microsoft.com/office/drawing/2014/main" id="{DFCE67CB-C634-4658-9EA4-A7638B01F4DE}"/>
              </a:ext>
            </a:extLst>
          </p:cNvPr>
          <p:cNvSpPr txBox="1"/>
          <p:nvPr/>
        </p:nvSpPr>
        <p:spPr>
          <a:xfrm>
            <a:off x="3152502" y="5149941"/>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Correlation heatmap</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关联分析</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pic>
        <p:nvPicPr>
          <p:cNvPr id="5" name="Picture 4">
            <a:extLst>
              <a:ext uri="{FF2B5EF4-FFF2-40B4-BE49-F238E27FC236}">
                <a16:creationId xmlns:a16="http://schemas.microsoft.com/office/drawing/2014/main" id="{55A0EA40-EAD3-4CF1-8065-9FFC3DC39040}"/>
              </a:ext>
            </a:extLst>
          </p:cNvPr>
          <p:cNvPicPr>
            <a:picLocks noChangeAspect="1"/>
          </p:cNvPicPr>
          <p:nvPr/>
        </p:nvPicPr>
        <p:blipFill>
          <a:blip r:embed="rId2"/>
          <a:stretch>
            <a:fillRect/>
          </a:stretch>
        </p:blipFill>
        <p:spPr>
          <a:xfrm>
            <a:off x="3868918" y="1641838"/>
            <a:ext cx="4314825" cy="3295650"/>
          </a:xfrm>
          <a:prstGeom prst="rect">
            <a:avLst/>
          </a:prstGeom>
        </p:spPr>
      </p:pic>
    </p:spTree>
    <p:extLst>
      <p:ext uri="{BB962C8B-B14F-4D97-AF65-F5344CB8AC3E}">
        <p14:creationId xmlns:p14="http://schemas.microsoft.com/office/powerpoint/2010/main" val="1174434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8899" y="213994"/>
            <a:ext cx="10131425" cy="5872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5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B</a:t>
            </a:r>
            <a:r>
              <a:rPr kumimoji="0" lang="en-US" altLang="zh-CN" sz="1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ankruptcy </a:t>
            </a: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Analysis</a:t>
            </a:r>
            <a:endParaRPr kumimoji="0" lang="en-US" sz="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13" name="TextBox 12">
            <a:extLst>
              <a:ext uri="{FF2B5EF4-FFF2-40B4-BE49-F238E27FC236}">
                <a16:creationId xmlns:a16="http://schemas.microsoft.com/office/drawing/2014/main" id="{DFCE67CB-C634-4658-9EA4-A7638B01F4DE}"/>
              </a:ext>
            </a:extLst>
          </p:cNvPr>
          <p:cNvSpPr txBox="1"/>
          <p:nvPr/>
        </p:nvSpPr>
        <p:spPr>
          <a:xfrm>
            <a:off x="3206782" y="587212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Regression</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回归分析</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pic>
        <p:nvPicPr>
          <p:cNvPr id="3" name="Picture 2">
            <a:extLst>
              <a:ext uri="{FF2B5EF4-FFF2-40B4-BE49-F238E27FC236}">
                <a16:creationId xmlns:a16="http://schemas.microsoft.com/office/drawing/2014/main" id="{705346B6-40A2-4218-A1D4-33782739378C}"/>
              </a:ext>
            </a:extLst>
          </p:cNvPr>
          <p:cNvPicPr>
            <a:picLocks noChangeAspect="1"/>
          </p:cNvPicPr>
          <p:nvPr/>
        </p:nvPicPr>
        <p:blipFill>
          <a:blip r:embed="rId2"/>
          <a:stretch>
            <a:fillRect/>
          </a:stretch>
        </p:blipFill>
        <p:spPr>
          <a:xfrm>
            <a:off x="2692432" y="1262062"/>
            <a:ext cx="7124700" cy="4333875"/>
          </a:xfrm>
          <a:prstGeom prst="rect">
            <a:avLst/>
          </a:prstGeom>
        </p:spPr>
      </p:pic>
    </p:spTree>
    <p:extLst>
      <p:ext uri="{BB962C8B-B14F-4D97-AF65-F5344CB8AC3E}">
        <p14:creationId xmlns:p14="http://schemas.microsoft.com/office/powerpoint/2010/main" val="322282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7275" y="375139"/>
            <a:ext cx="10131425" cy="58721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5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B</a:t>
            </a:r>
            <a:r>
              <a:rPr kumimoji="0" lang="en-US" altLang="zh-CN" sz="1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ankruptcy </a:t>
            </a:r>
            <a:r>
              <a:rPr kumimoji="0" lang="en-US" sz="1800" b="0" i="0" u="none" strike="noStrike" kern="1200" cap="all" spc="0" normalizeH="0" baseline="0" noProof="0" dirty="0">
                <a:ln w="3175" cmpd="sng">
                  <a:noFill/>
                </a:ln>
                <a:solidFill>
                  <a:srgbClr val="FFC000"/>
                </a:solidFill>
                <a:effectLst/>
                <a:uLnTx/>
                <a:uFillTx/>
                <a:latin typeface="Corbel" panose="020B0503020204020204"/>
                <a:ea typeface="+mj-ea"/>
                <a:cs typeface="+mj-cs"/>
              </a:rPr>
              <a:t>Analysis</a:t>
            </a:r>
            <a:endParaRPr kumimoji="0" lang="en-US" sz="2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grpSp>
        <p:nvGrpSpPr>
          <p:cNvPr id="44" name="Group 43">
            <a:extLst>
              <a:ext uri="{FF2B5EF4-FFF2-40B4-BE49-F238E27FC236}">
                <a16:creationId xmlns:a16="http://schemas.microsoft.com/office/drawing/2014/main" id="{0604447D-DE44-405E-9109-BC62ED0303C9}"/>
              </a:ext>
            </a:extLst>
          </p:cNvPr>
          <p:cNvGrpSpPr/>
          <p:nvPr/>
        </p:nvGrpSpPr>
        <p:grpSpPr>
          <a:xfrm>
            <a:off x="4528458" y="1557876"/>
            <a:ext cx="4591445" cy="4692832"/>
            <a:chOff x="3032960" y="1670547"/>
            <a:chExt cx="6217571" cy="4692832"/>
          </a:xfrm>
        </p:grpSpPr>
        <p:sp>
          <p:nvSpPr>
            <p:cNvPr id="13" name="TextBox 12">
              <a:extLst>
                <a:ext uri="{FF2B5EF4-FFF2-40B4-BE49-F238E27FC236}">
                  <a16:creationId xmlns:a16="http://schemas.microsoft.com/office/drawing/2014/main" id="{DFCE67CB-C634-4658-9EA4-A7638B01F4DE}"/>
                </a:ext>
              </a:extLst>
            </p:cNvPr>
            <p:cNvSpPr txBox="1"/>
            <p:nvPr/>
          </p:nvSpPr>
          <p:spPr>
            <a:xfrm>
              <a:off x="3154531" y="5994047"/>
              <a:ext cx="609600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Regression Model </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回归分析模型</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cxnSp>
          <p:nvCxnSpPr>
            <p:cNvPr id="5" name="Straight Arrow Connector 4">
              <a:extLst>
                <a:ext uri="{FF2B5EF4-FFF2-40B4-BE49-F238E27FC236}">
                  <a16:creationId xmlns:a16="http://schemas.microsoft.com/office/drawing/2014/main" id="{9C42DB65-AF1A-491A-971A-D72C19438D15}"/>
                </a:ext>
              </a:extLst>
            </p:cNvPr>
            <p:cNvCxnSpPr>
              <a:cxnSpLocks/>
            </p:cNvCxnSpPr>
            <p:nvPr/>
          </p:nvCxnSpPr>
          <p:spPr>
            <a:xfrm flipH="1" flipV="1">
              <a:off x="6007287" y="2063931"/>
              <a:ext cx="73675" cy="3692435"/>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a:extLst>
                <a:ext uri="{FF2B5EF4-FFF2-40B4-BE49-F238E27FC236}">
                  <a16:creationId xmlns:a16="http://schemas.microsoft.com/office/drawing/2014/main" id="{9F74BA25-CA6B-4CAB-8BC0-8850BD400A28}"/>
                </a:ext>
              </a:extLst>
            </p:cNvPr>
            <p:cNvCxnSpPr>
              <a:cxnSpLocks/>
              <a:stCxn id="18" idx="3"/>
            </p:cNvCxnSpPr>
            <p:nvPr/>
          </p:nvCxnSpPr>
          <p:spPr>
            <a:xfrm flipV="1">
              <a:off x="5066760" y="2821577"/>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8" name="Rectangle: Rounded Corners 17">
              <a:extLst>
                <a:ext uri="{FF2B5EF4-FFF2-40B4-BE49-F238E27FC236}">
                  <a16:creationId xmlns:a16="http://schemas.microsoft.com/office/drawing/2014/main" id="{A26CC63F-1701-4ABB-B4E5-5888E7D01B71}"/>
                </a:ext>
              </a:extLst>
            </p:cNvPr>
            <p:cNvSpPr/>
            <p:nvPr/>
          </p:nvSpPr>
          <p:spPr>
            <a:xfrm>
              <a:off x="3032960" y="311413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Industry risk (IR) </a:t>
              </a:r>
              <a:r>
                <a:rPr kumimoji="0" lang="zh-CN" altLang="en-US" sz="12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行业风险</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25" name="Straight Arrow Connector 24">
              <a:extLst>
                <a:ext uri="{FF2B5EF4-FFF2-40B4-BE49-F238E27FC236}">
                  <a16:creationId xmlns:a16="http://schemas.microsoft.com/office/drawing/2014/main" id="{C5CB8647-5161-483F-AF3C-EEF7DC74EACE}"/>
                </a:ext>
              </a:extLst>
            </p:cNvPr>
            <p:cNvCxnSpPr>
              <a:cxnSpLocks/>
              <a:stCxn id="26" idx="3"/>
            </p:cNvCxnSpPr>
            <p:nvPr/>
          </p:nvCxnSpPr>
          <p:spPr>
            <a:xfrm flipV="1">
              <a:off x="5066760" y="3623529"/>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6" name="Rectangle: Rounded Corners 25">
              <a:extLst>
                <a:ext uri="{FF2B5EF4-FFF2-40B4-BE49-F238E27FC236}">
                  <a16:creationId xmlns:a16="http://schemas.microsoft.com/office/drawing/2014/main" id="{15193F48-41EA-41D4-BF81-117CD639AF37}"/>
                </a:ext>
              </a:extLst>
            </p:cNvPr>
            <p:cNvSpPr/>
            <p:nvPr/>
          </p:nvSpPr>
          <p:spPr>
            <a:xfrm>
              <a:off x="3032960" y="3916085"/>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Management risk(MR)</a:t>
              </a:r>
              <a:r>
                <a:rPr kumimoji="0" lang="zh-CN" altLang="en-US" sz="12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管理风险</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27" name="Straight Arrow Connector 26">
              <a:extLst>
                <a:ext uri="{FF2B5EF4-FFF2-40B4-BE49-F238E27FC236}">
                  <a16:creationId xmlns:a16="http://schemas.microsoft.com/office/drawing/2014/main" id="{9EBDC750-0297-4405-95CD-A1CA1E7C0AE2}"/>
                </a:ext>
              </a:extLst>
            </p:cNvPr>
            <p:cNvCxnSpPr>
              <a:cxnSpLocks/>
              <a:stCxn id="28" idx="3"/>
            </p:cNvCxnSpPr>
            <p:nvPr/>
          </p:nvCxnSpPr>
          <p:spPr>
            <a:xfrm flipV="1">
              <a:off x="5066760" y="4504713"/>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8" name="Rectangle: Rounded Corners 27">
              <a:extLst>
                <a:ext uri="{FF2B5EF4-FFF2-40B4-BE49-F238E27FC236}">
                  <a16:creationId xmlns:a16="http://schemas.microsoft.com/office/drawing/2014/main" id="{78327976-09E0-4BBB-9AD5-F3E9A553D0C2}"/>
                </a:ext>
              </a:extLst>
            </p:cNvPr>
            <p:cNvSpPr/>
            <p:nvPr/>
          </p:nvSpPr>
          <p:spPr>
            <a:xfrm>
              <a:off x="3032960" y="4797269"/>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Financial Flexibility(FF)</a:t>
              </a:r>
              <a:r>
                <a:rPr kumimoji="0" lang="zh-CN" altLang="en-US" sz="12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金融灵活性</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0" name="Rectangle: Rounded Corners 29">
              <a:extLst>
                <a:ext uri="{FF2B5EF4-FFF2-40B4-BE49-F238E27FC236}">
                  <a16:creationId xmlns:a16="http://schemas.microsoft.com/office/drawing/2014/main" id="{61FCACF7-A5C1-4A25-92F8-3D1D6A712B4D}"/>
                </a:ext>
              </a:extLst>
            </p:cNvPr>
            <p:cNvSpPr/>
            <p:nvPr/>
          </p:nvSpPr>
          <p:spPr>
            <a:xfrm>
              <a:off x="7216731" y="3133741"/>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Credibility (CR)</a:t>
              </a:r>
              <a:r>
                <a:rPr kumimoji="0" lang="zh-CN" altLang="en-US" sz="12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可信度（信用）</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34" name="Straight Arrow Connector 33">
              <a:extLst>
                <a:ext uri="{FF2B5EF4-FFF2-40B4-BE49-F238E27FC236}">
                  <a16:creationId xmlns:a16="http://schemas.microsoft.com/office/drawing/2014/main" id="{249BC6EC-8CA8-498B-B1EE-DC991B8E945A}"/>
                </a:ext>
              </a:extLst>
            </p:cNvPr>
            <p:cNvCxnSpPr>
              <a:cxnSpLocks/>
              <a:stCxn id="30" idx="1"/>
            </p:cNvCxnSpPr>
            <p:nvPr/>
          </p:nvCxnSpPr>
          <p:spPr>
            <a:xfrm flipH="1" flipV="1">
              <a:off x="6080962" y="2828672"/>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Rounded Corners 38">
              <a:extLst>
                <a:ext uri="{FF2B5EF4-FFF2-40B4-BE49-F238E27FC236}">
                  <a16:creationId xmlns:a16="http://schemas.microsoft.com/office/drawing/2014/main" id="{363D3FE0-44AD-4F18-B5D0-E6DE6891EDFA}"/>
                </a:ext>
              </a:extLst>
            </p:cNvPr>
            <p:cNvSpPr/>
            <p:nvPr/>
          </p:nvSpPr>
          <p:spPr>
            <a:xfrm>
              <a:off x="7216731" y="393569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Competitiveness (CO)</a:t>
              </a:r>
              <a:r>
                <a:rPr kumimoji="0" lang="zh-CN" altLang="en-US" sz="12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竞争性</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40" name="Straight Arrow Connector 39">
              <a:extLst>
                <a:ext uri="{FF2B5EF4-FFF2-40B4-BE49-F238E27FC236}">
                  <a16:creationId xmlns:a16="http://schemas.microsoft.com/office/drawing/2014/main" id="{603D5D47-51C8-4465-B6A3-6D74F955EBC0}"/>
                </a:ext>
              </a:extLst>
            </p:cNvPr>
            <p:cNvCxnSpPr>
              <a:cxnSpLocks/>
              <a:stCxn id="39" idx="1"/>
            </p:cNvCxnSpPr>
            <p:nvPr/>
          </p:nvCxnSpPr>
          <p:spPr>
            <a:xfrm flipH="1" flipV="1">
              <a:off x="6080962" y="363062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41" name="Rectangle: Rounded Corners 40">
              <a:extLst>
                <a:ext uri="{FF2B5EF4-FFF2-40B4-BE49-F238E27FC236}">
                  <a16:creationId xmlns:a16="http://schemas.microsoft.com/office/drawing/2014/main" id="{DE23D589-C471-4FA8-8BC2-4DD89A6F38D0}"/>
                </a:ext>
              </a:extLst>
            </p:cNvPr>
            <p:cNvSpPr/>
            <p:nvPr/>
          </p:nvSpPr>
          <p:spPr>
            <a:xfrm>
              <a:off x="7216731" y="481881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Operating Risk (OP)</a:t>
              </a:r>
              <a:r>
                <a:rPr kumimoji="0" lang="zh-CN" altLang="en-US" sz="12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操作风险</a:t>
              </a: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cxnSp>
          <p:nvCxnSpPr>
            <p:cNvPr id="42" name="Straight Arrow Connector 41">
              <a:extLst>
                <a:ext uri="{FF2B5EF4-FFF2-40B4-BE49-F238E27FC236}">
                  <a16:creationId xmlns:a16="http://schemas.microsoft.com/office/drawing/2014/main" id="{0B829F7A-66DB-4708-A6FC-059C7297EE2A}"/>
                </a:ext>
              </a:extLst>
            </p:cNvPr>
            <p:cNvCxnSpPr>
              <a:cxnSpLocks/>
              <a:stCxn id="41" idx="1"/>
            </p:cNvCxnSpPr>
            <p:nvPr/>
          </p:nvCxnSpPr>
          <p:spPr>
            <a:xfrm flipH="1" flipV="1">
              <a:off x="6080962" y="451374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43" name="Rectangle: Rounded Corners 42">
              <a:extLst>
                <a:ext uri="{FF2B5EF4-FFF2-40B4-BE49-F238E27FC236}">
                  <a16:creationId xmlns:a16="http://schemas.microsoft.com/office/drawing/2014/main" id="{008B5F87-C450-43B9-A564-18CB1E743F6B}"/>
                </a:ext>
              </a:extLst>
            </p:cNvPr>
            <p:cNvSpPr/>
            <p:nvPr/>
          </p:nvSpPr>
          <p:spPr>
            <a:xfrm>
              <a:off x="4990387" y="1670547"/>
              <a:ext cx="2033800" cy="3693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メイリオ" panose="020B0604030504040204" pitchFamily="34" charset="-128"/>
                  <a:cs typeface="+mn-cs"/>
                </a:rPr>
                <a:t>Bankruptcy R</a:t>
              </a:r>
              <a:r>
                <a:rPr kumimoji="0" lang="en-US" altLang="zh-CN" sz="1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华文楷体" panose="02010600040101010101" pitchFamily="2" charset="-122"/>
                  <a:cs typeface="+mn-cs"/>
                </a:rPr>
                <a:t>isk </a:t>
              </a:r>
              <a:r>
                <a:rPr kumimoji="0" lang="zh-CN" altLang="en-US" sz="1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华文楷体" panose="02010600040101010101" pitchFamily="2" charset="-122"/>
                  <a:cs typeface="+mn-cs"/>
                </a:rPr>
                <a:t>破产风险</a:t>
              </a:r>
              <a:endParaRPr kumimoji="0" lang="en-US" sz="12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orbel" panose="020B0503020204020204"/>
                <a:ea typeface="+mn-ea"/>
                <a:cs typeface="+mn-cs"/>
              </a:endParaRPr>
            </a:p>
          </p:txBody>
        </p:sp>
      </p:grpSp>
      <p:sp>
        <p:nvSpPr>
          <p:cNvPr id="45" name="TextBox 44">
            <a:extLst>
              <a:ext uri="{FF2B5EF4-FFF2-40B4-BE49-F238E27FC236}">
                <a16:creationId xmlns:a16="http://schemas.microsoft.com/office/drawing/2014/main" id="{AB9F8D31-A596-4FF3-906E-96F21D076798}"/>
              </a:ext>
            </a:extLst>
          </p:cNvPr>
          <p:cNvSpPr txBox="1"/>
          <p:nvPr/>
        </p:nvSpPr>
        <p:spPr>
          <a:xfrm>
            <a:off x="10460725" y="3546023"/>
            <a:ext cx="1933303"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E</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xplain/</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解释</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ontrol/</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控制</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Predict/</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预测</a:t>
            </a: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
        <p:nvSpPr>
          <p:cNvPr id="46" name="Arrow: Right 45">
            <a:extLst>
              <a:ext uri="{FF2B5EF4-FFF2-40B4-BE49-F238E27FC236}">
                <a16:creationId xmlns:a16="http://schemas.microsoft.com/office/drawing/2014/main" id="{BB4037A6-02EE-4984-8061-B318E6B470A5}"/>
              </a:ext>
            </a:extLst>
          </p:cNvPr>
          <p:cNvSpPr/>
          <p:nvPr/>
        </p:nvSpPr>
        <p:spPr>
          <a:xfrm>
            <a:off x="9490146" y="3890940"/>
            <a:ext cx="839952" cy="2018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7" name="TextBox 46">
            <a:extLst>
              <a:ext uri="{FF2B5EF4-FFF2-40B4-BE49-F238E27FC236}">
                <a16:creationId xmlns:a16="http://schemas.microsoft.com/office/drawing/2014/main" id="{3448CC30-A582-40E7-A364-7416814FA1DE}"/>
              </a:ext>
            </a:extLst>
          </p:cNvPr>
          <p:cNvSpPr txBox="1"/>
          <p:nvPr/>
        </p:nvSpPr>
        <p:spPr>
          <a:xfrm>
            <a:off x="474264" y="3442627"/>
            <a:ext cx="2817492"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Quantify</a:t>
            </a: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量化</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One to Many/</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一对多关系</a:t>
            </a:r>
            <a:endPar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Ranking/</a:t>
            </a:r>
            <a:r>
              <a:rPr kumimoji="0" lang="zh-CN" altLang="en-US" sz="1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排序</a:t>
            </a: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
        <p:nvSpPr>
          <p:cNvPr id="48" name="Arrow: Right 47">
            <a:extLst>
              <a:ext uri="{FF2B5EF4-FFF2-40B4-BE49-F238E27FC236}">
                <a16:creationId xmlns:a16="http://schemas.microsoft.com/office/drawing/2014/main" id="{390653F8-FC5C-4761-B0F5-91301C5FBD62}"/>
              </a:ext>
            </a:extLst>
          </p:cNvPr>
          <p:cNvSpPr/>
          <p:nvPr/>
        </p:nvSpPr>
        <p:spPr>
          <a:xfrm>
            <a:off x="3179414" y="3932188"/>
            <a:ext cx="818606" cy="16059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791441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579901" y="-257137"/>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RISK ANALYSIS</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B85B4A57-416C-4FC3-BFB6-D4F039F2A7BA}"/>
              </a:ext>
            </a:extLst>
          </p:cNvPr>
          <p:cNvSpPr txBox="1"/>
          <p:nvPr/>
        </p:nvSpPr>
        <p:spPr>
          <a:xfrm>
            <a:off x="4323128" y="963593"/>
            <a:ext cx="3934436"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面试怎么讲</a:t>
            </a: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有相关经验</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没有相关经验</a:t>
            </a: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p:txBody>
      </p:sp>
      <p:sp>
        <p:nvSpPr>
          <p:cNvPr id="25" name="TextBox 24">
            <a:extLst>
              <a:ext uri="{FF2B5EF4-FFF2-40B4-BE49-F238E27FC236}">
                <a16:creationId xmlns:a16="http://schemas.microsoft.com/office/drawing/2014/main" id="{6A7254AD-9507-47EF-A677-4D6F77AB5A89}"/>
              </a:ext>
            </a:extLst>
          </p:cNvPr>
          <p:cNvSpPr txBox="1"/>
          <p:nvPr/>
        </p:nvSpPr>
        <p:spPr>
          <a:xfrm>
            <a:off x="3473044" y="2136986"/>
            <a:ext cx="6082018" cy="507831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常见面试问题：</a:t>
            </a: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Tell me one time you use data to generate insights?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Identify Business problems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Identify data analysis solutions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 visualize the insights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Present analysis and recommendations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Here is  one example I have done(have experience)/here is my approach(no experience)</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How do you find business opportunities/problems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 identify business goals, e.g. marketing needs to retain customers…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How do you do data analysis?</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Data life cycle at high level</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How do you prepare data?</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Data Architecture</a:t>
            </a:r>
          </a:p>
          <a:p>
            <a:pPr marL="1200150" marR="0" lvl="2"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882872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749261" y="105937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HR/</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人事部门数据分析</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2050" name="Picture 2" descr="HR Analytics: Definition, Example, HR Metrics Dashboard and Predictive HR  Analytics">
            <a:extLst>
              <a:ext uri="{FF2B5EF4-FFF2-40B4-BE49-F238E27FC236}">
                <a16:creationId xmlns:a16="http://schemas.microsoft.com/office/drawing/2014/main" id="{897C6541-6601-4F7D-BF29-F9695B317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3425" y="1970005"/>
            <a:ext cx="7274767" cy="43560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2435AA7-4E38-40EE-8CC9-138A25551C50}"/>
              </a:ext>
            </a:extLst>
          </p:cNvPr>
          <p:cNvSpPr/>
          <p:nvPr/>
        </p:nvSpPr>
        <p:spPr>
          <a:xfrm>
            <a:off x="7860484" y="5578679"/>
            <a:ext cx="1718091" cy="478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21085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02857" y="1041791"/>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19755" y="2690336"/>
            <a:ext cx="6094602" cy="129266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FFFF00"/>
                </a:solidFill>
                <a:effectLst/>
                <a:uLnTx/>
                <a:uFillTx/>
                <a:latin typeface="Corbel" panose="020B0503020204020204"/>
                <a:ea typeface="+mn-ea"/>
                <a:cs typeface="+mn-cs"/>
              </a:rPr>
              <a:t>Designing our experiment</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srgbClr val="FFFF00"/>
                </a:solidFill>
                <a:effectLst/>
                <a:uLnTx/>
                <a:uFillTx/>
                <a:latin typeface="Helvetica Neue"/>
                <a:ea typeface="+mn-ea"/>
                <a:cs typeface="+mn-cs"/>
              </a:rPr>
              <a:t>Formulating a hypothesis</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srgbClr val="FFFF00"/>
                </a:solidFill>
                <a:effectLst/>
                <a:uLnTx/>
                <a:uFillTx/>
                <a:latin typeface="Helvetica Neue"/>
                <a:ea typeface="+mn-ea"/>
                <a:cs typeface="+mn-cs"/>
              </a:rPr>
              <a:t>Choosing the variables</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srgbClr val="FFFF00"/>
                </a:solidFill>
                <a:effectLst/>
                <a:uLnTx/>
                <a:uFillTx/>
                <a:latin typeface="Helvetica Neue"/>
                <a:ea typeface="+mn-ea"/>
                <a:cs typeface="+mn-cs"/>
              </a:rPr>
              <a:t>Choosing a sample size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89005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749261" y="105937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HR/</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人事部门数据分析</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1026" name="Picture 2" descr="What Is HR Analytics? Definition, Importance, Key Metrics, Data  Requirements, and Implementation | Toolbox Hr">
            <a:extLst>
              <a:ext uri="{FF2B5EF4-FFF2-40B4-BE49-F238E27FC236}">
                <a16:creationId xmlns:a16="http://schemas.microsoft.com/office/drawing/2014/main" id="{CEC5E6AB-DD93-4681-AEB3-EF911C93D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67" y="1810376"/>
            <a:ext cx="7087699" cy="444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14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749261" y="105937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HR/</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人事部门数据</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graphicFrame>
        <p:nvGraphicFramePr>
          <p:cNvPr id="9" name="Table 8">
            <a:extLst>
              <a:ext uri="{FF2B5EF4-FFF2-40B4-BE49-F238E27FC236}">
                <a16:creationId xmlns:a16="http://schemas.microsoft.com/office/drawing/2014/main" id="{87468087-51C0-4344-99FA-766A2E4731D6}"/>
              </a:ext>
            </a:extLst>
          </p:cNvPr>
          <p:cNvGraphicFramePr>
            <a:graphicFrameLocks noGrp="1"/>
          </p:cNvGraphicFramePr>
          <p:nvPr/>
        </p:nvGraphicFramePr>
        <p:xfrm>
          <a:off x="1071844" y="2674449"/>
          <a:ext cx="10681132" cy="1509101"/>
        </p:xfrm>
        <a:graphic>
          <a:graphicData uri="http://schemas.openxmlformats.org/drawingml/2006/table">
            <a:tbl>
              <a:tblPr/>
              <a:tblGrid>
                <a:gridCol w="665613">
                  <a:extLst>
                    <a:ext uri="{9D8B030D-6E8A-4147-A177-3AD203B41FA5}">
                      <a16:colId xmlns:a16="http://schemas.microsoft.com/office/drawing/2014/main" val="3594471906"/>
                    </a:ext>
                  </a:extLst>
                </a:gridCol>
                <a:gridCol w="947956">
                  <a:extLst>
                    <a:ext uri="{9D8B030D-6E8A-4147-A177-3AD203B41FA5}">
                      <a16:colId xmlns:a16="http://schemas.microsoft.com/office/drawing/2014/main" val="294062893"/>
                    </a:ext>
                  </a:extLst>
                </a:gridCol>
                <a:gridCol w="1090568">
                  <a:extLst>
                    <a:ext uri="{9D8B030D-6E8A-4147-A177-3AD203B41FA5}">
                      <a16:colId xmlns:a16="http://schemas.microsoft.com/office/drawing/2014/main" val="3020556639"/>
                    </a:ext>
                  </a:extLst>
                </a:gridCol>
                <a:gridCol w="872455">
                  <a:extLst>
                    <a:ext uri="{9D8B030D-6E8A-4147-A177-3AD203B41FA5}">
                      <a16:colId xmlns:a16="http://schemas.microsoft.com/office/drawing/2014/main" val="923693996"/>
                    </a:ext>
                  </a:extLst>
                </a:gridCol>
                <a:gridCol w="1342239">
                  <a:extLst>
                    <a:ext uri="{9D8B030D-6E8A-4147-A177-3AD203B41FA5}">
                      <a16:colId xmlns:a16="http://schemas.microsoft.com/office/drawing/2014/main" val="2640958501"/>
                    </a:ext>
                  </a:extLst>
                </a:gridCol>
                <a:gridCol w="1098958">
                  <a:extLst>
                    <a:ext uri="{9D8B030D-6E8A-4147-A177-3AD203B41FA5}">
                      <a16:colId xmlns:a16="http://schemas.microsoft.com/office/drawing/2014/main" val="2756883069"/>
                    </a:ext>
                  </a:extLst>
                </a:gridCol>
                <a:gridCol w="545284">
                  <a:extLst>
                    <a:ext uri="{9D8B030D-6E8A-4147-A177-3AD203B41FA5}">
                      <a16:colId xmlns:a16="http://schemas.microsoft.com/office/drawing/2014/main" val="1062064357"/>
                    </a:ext>
                  </a:extLst>
                </a:gridCol>
                <a:gridCol w="973123">
                  <a:extLst>
                    <a:ext uri="{9D8B030D-6E8A-4147-A177-3AD203B41FA5}">
                      <a16:colId xmlns:a16="http://schemas.microsoft.com/office/drawing/2014/main" val="391464122"/>
                    </a:ext>
                  </a:extLst>
                </a:gridCol>
                <a:gridCol w="922789">
                  <a:extLst>
                    <a:ext uri="{9D8B030D-6E8A-4147-A177-3AD203B41FA5}">
                      <a16:colId xmlns:a16="http://schemas.microsoft.com/office/drawing/2014/main" val="2052658733"/>
                    </a:ext>
                  </a:extLst>
                </a:gridCol>
                <a:gridCol w="989901">
                  <a:extLst>
                    <a:ext uri="{9D8B030D-6E8A-4147-A177-3AD203B41FA5}">
                      <a16:colId xmlns:a16="http://schemas.microsoft.com/office/drawing/2014/main" val="1757928522"/>
                    </a:ext>
                  </a:extLst>
                </a:gridCol>
                <a:gridCol w="1232246">
                  <a:extLst>
                    <a:ext uri="{9D8B030D-6E8A-4147-A177-3AD203B41FA5}">
                      <a16:colId xmlns:a16="http://schemas.microsoft.com/office/drawing/2014/main" val="212723241"/>
                    </a:ext>
                  </a:extLst>
                </a:gridCol>
              </a:tblGrid>
              <a:tr h="233659">
                <a:tc>
                  <a:txBody>
                    <a:bodyPr/>
                    <a:lstStyle/>
                    <a:p>
                      <a:pPr algn="l" fontAlgn="b"/>
                      <a:r>
                        <a:rPr lang="en-US" sz="900" b="0" i="0" u="none" strike="noStrike">
                          <a:solidFill>
                            <a:schemeClr val="tx1"/>
                          </a:solidFill>
                          <a:effectLst/>
                          <a:latin typeface="Calibri" panose="020F0502020204030204" pitchFamily="34" charset="0"/>
                        </a:rPr>
                        <a:t>Age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Attrition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BusinessTravel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DailyRate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Department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DistanceFromHome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Education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EducationField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EmployeeCount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err="1">
                          <a:solidFill>
                            <a:schemeClr val="tx1"/>
                          </a:solidFill>
                          <a:effectLst/>
                          <a:latin typeface="Calibri" panose="020F0502020204030204" pitchFamily="34" charset="0"/>
                        </a:rPr>
                        <a:t>EmployeeNumber</a:t>
                      </a:r>
                      <a:endParaRPr lang="en-US" sz="9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EnvironmentSatisfaction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1299551"/>
                  </a:ext>
                </a:extLst>
              </a:tr>
              <a:tr h="233659">
                <a:tc>
                  <a:txBody>
                    <a:bodyPr/>
                    <a:lstStyle/>
                    <a:p>
                      <a:pPr algn="r" fontAlgn="b"/>
                      <a:r>
                        <a:rPr lang="en-US" sz="900" b="0" i="0" u="none" strike="noStrike">
                          <a:solidFill>
                            <a:schemeClr val="tx1"/>
                          </a:solidFill>
                          <a:effectLst/>
                          <a:latin typeface="Calibri" panose="020F0502020204030204" pitchFamily="34" charset="0"/>
                        </a:rPr>
                        <a:t>41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err="1">
                          <a:solidFill>
                            <a:schemeClr val="tx1"/>
                          </a:solidFill>
                          <a:effectLst/>
                          <a:latin typeface="Calibri" panose="020F0502020204030204" pitchFamily="34" charset="0"/>
                        </a:rPr>
                        <a:t>Travel_Rarely</a:t>
                      </a:r>
                      <a:endParaRPr lang="en-US" sz="9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1102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Sales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Life Sciences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0495759"/>
                  </a:ext>
                </a:extLst>
              </a:tr>
              <a:tr h="347261">
                <a:tc>
                  <a:txBody>
                    <a:bodyPr/>
                    <a:lstStyle/>
                    <a:p>
                      <a:pPr algn="r" fontAlgn="b"/>
                      <a:r>
                        <a:rPr lang="en-US" sz="900" b="0" i="0" u="none" strike="noStrike">
                          <a:solidFill>
                            <a:schemeClr val="tx1"/>
                          </a:solidFill>
                          <a:effectLst/>
                          <a:latin typeface="Calibri" panose="020F0502020204030204" pitchFamily="34" charset="0"/>
                        </a:rPr>
                        <a:t>49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err="1">
                          <a:solidFill>
                            <a:schemeClr val="tx1"/>
                          </a:solidFill>
                          <a:effectLst/>
                          <a:latin typeface="Calibri" panose="020F0502020204030204" pitchFamily="34" charset="0"/>
                        </a:rPr>
                        <a:t>Travel_Frequently</a:t>
                      </a:r>
                      <a:endParaRPr lang="en-US" sz="9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279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Research &amp; Development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Life Sciences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413713"/>
                  </a:ext>
                </a:extLst>
              </a:tr>
              <a:tr h="347261">
                <a:tc>
                  <a:txBody>
                    <a:bodyPr/>
                    <a:lstStyle/>
                    <a:p>
                      <a:pPr algn="r" fontAlgn="b"/>
                      <a:r>
                        <a:rPr lang="en-US" sz="900" b="0" i="0" u="none" strike="noStrike" dirty="0">
                          <a:solidFill>
                            <a:schemeClr val="tx1"/>
                          </a:solidFill>
                          <a:effectLst/>
                          <a:latin typeface="Calibri" panose="020F0502020204030204" pitchFamily="34" charset="0"/>
                        </a:rPr>
                        <a:t>37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Yes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err="1">
                          <a:solidFill>
                            <a:schemeClr val="tx1"/>
                          </a:solidFill>
                          <a:effectLst/>
                          <a:latin typeface="Calibri" panose="020F0502020204030204" pitchFamily="34" charset="0"/>
                        </a:rPr>
                        <a:t>Travel_Rarely</a:t>
                      </a:r>
                      <a:endParaRPr lang="en-US" sz="900" b="0" i="0" u="none" strike="noStrike" dirty="0">
                        <a:solidFill>
                          <a:schemeClr val="tx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1373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Research &amp; Development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Other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773361"/>
                  </a:ext>
                </a:extLst>
              </a:tr>
              <a:tr h="347261">
                <a:tc>
                  <a:txBody>
                    <a:bodyPr/>
                    <a:lstStyle/>
                    <a:p>
                      <a:pPr algn="r" fontAlgn="b"/>
                      <a:r>
                        <a:rPr lang="en-US" sz="900" b="0" i="0" u="none" strike="noStrike">
                          <a:solidFill>
                            <a:schemeClr val="tx1"/>
                          </a:solidFill>
                          <a:effectLst/>
                          <a:latin typeface="Calibri" panose="020F0502020204030204" pitchFamily="34" charset="0"/>
                        </a:rPr>
                        <a:t>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No</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Travel_Frequently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1392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Research &amp; Development</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Life Sciences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8028105"/>
                  </a:ext>
                </a:extLst>
              </a:tr>
            </a:tbl>
          </a:graphicData>
        </a:graphic>
      </p:graphicFrame>
    </p:spTree>
    <p:extLst>
      <p:ext uri="{BB962C8B-B14F-4D97-AF65-F5344CB8AC3E}">
        <p14:creationId xmlns:p14="http://schemas.microsoft.com/office/powerpoint/2010/main" val="383725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3" name="Rectangle 2">
            <a:extLst>
              <a:ext uri="{FF2B5EF4-FFF2-40B4-BE49-F238E27FC236}">
                <a16:creationId xmlns:a16="http://schemas.microsoft.com/office/drawing/2014/main" id="{F2435AA7-4E38-40EE-8CC9-138A25551C50}"/>
              </a:ext>
            </a:extLst>
          </p:cNvPr>
          <p:cNvSpPr/>
          <p:nvPr/>
        </p:nvSpPr>
        <p:spPr>
          <a:xfrm>
            <a:off x="3317340" y="932270"/>
            <a:ext cx="5402509" cy="478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rPr>
              <a:t>S</a:t>
            </a:r>
            <a:r>
              <a:rPr kumimoji="0" lang="en-US" altLang="zh-CN"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ummarize the data</a:t>
            </a:r>
            <a:endPar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pic>
        <p:nvPicPr>
          <p:cNvPr id="7" name="Picture 6">
            <a:extLst>
              <a:ext uri="{FF2B5EF4-FFF2-40B4-BE49-F238E27FC236}">
                <a16:creationId xmlns:a16="http://schemas.microsoft.com/office/drawing/2014/main" id="{9080F125-4615-4373-AD9E-75ACA4C65381}"/>
              </a:ext>
            </a:extLst>
          </p:cNvPr>
          <p:cNvPicPr>
            <a:picLocks noChangeAspect="1"/>
          </p:cNvPicPr>
          <p:nvPr/>
        </p:nvPicPr>
        <p:blipFill>
          <a:blip r:embed="rId2"/>
          <a:stretch>
            <a:fillRect/>
          </a:stretch>
        </p:blipFill>
        <p:spPr>
          <a:xfrm>
            <a:off x="1263086" y="1566672"/>
            <a:ext cx="10024844" cy="4733186"/>
          </a:xfrm>
          <a:prstGeom prst="rect">
            <a:avLst/>
          </a:prstGeom>
        </p:spPr>
      </p:pic>
    </p:spTree>
    <p:extLst>
      <p:ext uri="{BB962C8B-B14F-4D97-AF65-F5344CB8AC3E}">
        <p14:creationId xmlns:p14="http://schemas.microsoft.com/office/powerpoint/2010/main" val="4074753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840137" y="977482"/>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HR/</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人事部门数据分析</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3" name="Rectangle 2">
            <a:extLst>
              <a:ext uri="{FF2B5EF4-FFF2-40B4-BE49-F238E27FC236}">
                <a16:creationId xmlns:a16="http://schemas.microsoft.com/office/drawing/2014/main" id="{F2435AA7-4E38-40EE-8CC9-138A25551C50}"/>
              </a:ext>
            </a:extLst>
          </p:cNvPr>
          <p:cNvSpPr/>
          <p:nvPr/>
        </p:nvSpPr>
        <p:spPr>
          <a:xfrm>
            <a:off x="3531765" y="1675712"/>
            <a:ext cx="5402509" cy="478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rPr>
              <a:t>Improve Experience --- diversity analysis  </a:t>
            </a:r>
          </a:p>
        </p:txBody>
      </p:sp>
      <p:pic>
        <p:nvPicPr>
          <p:cNvPr id="6" name="Picture 5">
            <a:extLst>
              <a:ext uri="{FF2B5EF4-FFF2-40B4-BE49-F238E27FC236}">
                <a16:creationId xmlns:a16="http://schemas.microsoft.com/office/drawing/2014/main" id="{A843342E-1591-40DC-AEB4-89F3B4036F09}"/>
              </a:ext>
            </a:extLst>
          </p:cNvPr>
          <p:cNvPicPr>
            <a:picLocks noChangeAspect="1"/>
          </p:cNvPicPr>
          <p:nvPr/>
        </p:nvPicPr>
        <p:blipFill>
          <a:blip r:embed="rId2"/>
          <a:stretch>
            <a:fillRect/>
          </a:stretch>
        </p:blipFill>
        <p:spPr>
          <a:xfrm>
            <a:off x="2996769" y="2412832"/>
            <a:ext cx="6591847" cy="4056875"/>
          </a:xfrm>
          <a:prstGeom prst="rect">
            <a:avLst/>
          </a:prstGeom>
        </p:spPr>
      </p:pic>
    </p:spTree>
    <p:extLst>
      <p:ext uri="{BB962C8B-B14F-4D97-AF65-F5344CB8AC3E}">
        <p14:creationId xmlns:p14="http://schemas.microsoft.com/office/powerpoint/2010/main" val="1128577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840137" y="977482"/>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HR/</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人事部门数据分析</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8" name="TextBox 7">
            <a:extLst>
              <a:ext uri="{FF2B5EF4-FFF2-40B4-BE49-F238E27FC236}">
                <a16:creationId xmlns:a16="http://schemas.microsoft.com/office/drawing/2014/main" id="{0936CE4E-90BD-481A-B119-BD089EAA52F6}"/>
              </a:ext>
            </a:extLst>
          </p:cNvPr>
          <p:cNvSpPr txBox="1"/>
          <p:nvPr/>
        </p:nvSpPr>
        <p:spPr>
          <a:xfrm>
            <a:off x="3651307" y="2329728"/>
            <a:ext cx="5274578" cy="369332"/>
          </a:xfrm>
          <a:prstGeom prst="rect">
            <a:avLst/>
          </a:prstGeom>
          <a:noFill/>
        </p:spPr>
        <p:txBody>
          <a:bodyPr wrap="square">
            <a:sp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C000"/>
                </a:solidFill>
                <a:effectLst/>
                <a:uLnTx/>
                <a:uFillTx/>
                <a:latin typeface="Fira Sans" panose="020B0604020202020204" pitchFamily="34" charset="0"/>
                <a:ea typeface="+mn-ea"/>
                <a:cs typeface="+mn-cs"/>
              </a:rPr>
              <a:t>Compensation and Benefits Strategy</a:t>
            </a:r>
          </a:p>
        </p:txBody>
      </p:sp>
      <p:graphicFrame>
        <p:nvGraphicFramePr>
          <p:cNvPr id="6" name="Table 5">
            <a:extLst>
              <a:ext uri="{FF2B5EF4-FFF2-40B4-BE49-F238E27FC236}">
                <a16:creationId xmlns:a16="http://schemas.microsoft.com/office/drawing/2014/main" id="{265185AE-FE38-4906-A367-32676E7F4020}"/>
              </a:ext>
            </a:extLst>
          </p:cNvPr>
          <p:cNvGraphicFramePr>
            <a:graphicFrameLocks noGrp="1"/>
          </p:cNvGraphicFramePr>
          <p:nvPr/>
        </p:nvGraphicFramePr>
        <p:xfrm>
          <a:off x="4364590" y="3831448"/>
          <a:ext cx="4066345" cy="712241"/>
        </p:xfrm>
        <a:graphic>
          <a:graphicData uri="http://schemas.openxmlformats.org/drawingml/2006/table">
            <a:tbl>
              <a:tblPr>
                <a:tableStyleId>{5C22544A-7EE6-4342-B048-85BDC9FD1C3A}</a:tableStyleId>
              </a:tblPr>
              <a:tblGrid>
                <a:gridCol w="805115">
                  <a:extLst>
                    <a:ext uri="{9D8B030D-6E8A-4147-A177-3AD203B41FA5}">
                      <a16:colId xmlns:a16="http://schemas.microsoft.com/office/drawing/2014/main" val="2099042359"/>
                    </a:ext>
                  </a:extLst>
                </a:gridCol>
                <a:gridCol w="652246">
                  <a:extLst>
                    <a:ext uri="{9D8B030D-6E8A-4147-A177-3AD203B41FA5}">
                      <a16:colId xmlns:a16="http://schemas.microsoft.com/office/drawing/2014/main" val="2888230880"/>
                    </a:ext>
                  </a:extLst>
                </a:gridCol>
                <a:gridCol w="652246">
                  <a:extLst>
                    <a:ext uri="{9D8B030D-6E8A-4147-A177-3AD203B41FA5}">
                      <a16:colId xmlns:a16="http://schemas.microsoft.com/office/drawing/2014/main" val="1445775571"/>
                    </a:ext>
                  </a:extLst>
                </a:gridCol>
                <a:gridCol w="652246">
                  <a:extLst>
                    <a:ext uri="{9D8B030D-6E8A-4147-A177-3AD203B41FA5}">
                      <a16:colId xmlns:a16="http://schemas.microsoft.com/office/drawing/2014/main" val="2825992803"/>
                    </a:ext>
                  </a:extLst>
                </a:gridCol>
                <a:gridCol w="652246">
                  <a:extLst>
                    <a:ext uri="{9D8B030D-6E8A-4147-A177-3AD203B41FA5}">
                      <a16:colId xmlns:a16="http://schemas.microsoft.com/office/drawing/2014/main" val="4092387069"/>
                    </a:ext>
                  </a:extLst>
                </a:gridCol>
                <a:gridCol w="652246">
                  <a:extLst>
                    <a:ext uri="{9D8B030D-6E8A-4147-A177-3AD203B41FA5}">
                      <a16:colId xmlns:a16="http://schemas.microsoft.com/office/drawing/2014/main" val="591911763"/>
                    </a:ext>
                  </a:extLst>
                </a:gridCol>
              </a:tblGrid>
              <a:tr h="344844">
                <a:tc>
                  <a:txBody>
                    <a:bodyPr/>
                    <a:lstStyle/>
                    <a:p>
                      <a:pPr algn="l" fontAlgn="b"/>
                      <a:r>
                        <a:rPr lang="en-US" sz="1100" u="none" strike="noStrike">
                          <a:effectLst/>
                        </a:rPr>
                        <a:t>year </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year 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year 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year 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year 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year 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2243207"/>
                  </a:ext>
                </a:extLst>
              </a:tr>
              <a:tr h="367397">
                <a:tc>
                  <a:txBody>
                    <a:bodyPr/>
                    <a:lstStyle/>
                    <a:p>
                      <a:pPr algn="l" fontAlgn="b"/>
                      <a:r>
                        <a:rPr lang="en-US" sz="1100" u="none" strike="noStrike">
                          <a:effectLst/>
                        </a:rPr>
                        <a:t>RRSP match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1387986"/>
                  </a:ext>
                </a:extLst>
              </a:tr>
            </a:tbl>
          </a:graphicData>
        </a:graphic>
      </p:graphicFrame>
    </p:spTree>
    <p:extLst>
      <p:ext uri="{BB962C8B-B14F-4D97-AF65-F5344CB8AC3E}">
        <p14:creationId xmlns:p14="http://schemas.microsoft.com/office/powerpoint/2010/main" val="1571338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840137" y="977482"/>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HR/</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人事部门数据分析</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7" name="Picture 6">
            <a:extLst>
              <a:ext uri="{FF2B5EF4-FFF2-40B4-BE49-F238E27FC236}">
                <a16:creationId xmlns:a16="http://schemas.microsoft.com/office/drawing/2014/main" id="{AC2D9606-62CC-44D4-A63E-603B5A8092D4}"/>
              </a:ext>
            </a:extLst>
          </p:cNvPr>
          <p:cNvPicPr>
            <a:picLocks noChangeAspect="1"/>
          </p:cNvPicPr>
          <p:nvPr/>
        </p:nvPicPr>
        <p:blipFill>
          <a:blip r:embed="rId2"/>
          <a:stretch>
            <a:fillRect/>
          </a:stretch>
        </p:blipFill>
        <p:spPr>
          <a:xfrm>
            <a:off x="2665481" y="2337091"/>
            <a:ext cx="7610901" cy="4132616"/>
          </a:xfrm>
          <a:prstGeom prst="rect">
            <a:avLst/>
          </a:prstGeom>
        </p:spPr>
      </p:pic>
      <p:sp>
        <p:nvSpPr>
          <p:cNvPr id="8" name="TextBox 7">
            <a:extLst>
              <a:ext uri="{FF2B5EF4-FFF2-40B4-BE49-F238E27FC236}">
                <a16:creationId xmlns:a16="http://schemas.microsoft.com/office/drawing/2014/main" id="{FD2DB925-9D2D-465E-B49B-BB535E85299C}"/>
              </a:ext>
            </a:extLst>
          </p:cNvPr>
          <p:cNvSpPr txBox="1"/>
          <p:nvPr/>
        </p:nvSpPr>
        <p:spPr>
          <a:xfrm>
            <a:off x="3617751" y="1814030"/>
            <a:ext cx="5274578" cy="369332"/>
          </a:xfrm>
          <a:prstGeom prst="rect">
            <a:avLst/>
          </a:prstGeom>
          <a:noFill/>
        </p:spPr>
        <p:txBody>
          <a:bodyPr wrap="square">
            <a:sp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solidFill>
                <a:effectLst/>
                <a:uLnTx/>
                <a:uFillTx/>
                <a:latin typeface="Fira Sans" panose="020B0604020202020204" pitchFamily="34" charset="0"/>
                <a:ea typeface="+mn-ea"/>
                <a:cs typeface="+mn-cs"/>
              </a:rPr>
              <a:t>Compensation and Benefits Strategy</a:t>
            </a:r>
          </a:p>
        </p:txBody>
      </p:sp>
    </p:spTree>
    <p:extLst>
      <p:ext uri="{BB962C8B-B14F-4D97-AF65-F5344CB8AC3E}">
        <p14:creationId xmlns:p14="http://schemas.microsoft.com/office/powerpoint/2010/main" val="4259604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3" name="Rectangle 2">
            <a:extLst>
              <a:ext uri="{FF2B5EF4-FFF2-40B4-BE49-F238E27FC236}">
                <a16:creationId xmlns:a16="http://schemas.microsoft.com/office/drawing/2014/main" id="{F2435AA7-4E38-40EE-8CC9-138A25551C50}"/>
              </a:ext>
            </a:extLst>
          </p:cNvPr>
          <p:cNvSpPr/>
          <p:nvPr/>
        </p:nvSpPr>
        <p:spPr>
          <a:xfrm>
            <a:off x="3229761" y="1088500"/>
            <a:ext cx="5402509" cy="478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rPr>
              <a:t>Attrition analysis</a:t>
            </a:r>
            <a:r>
              <a:rPr kumimoji="0" lang="zh-CN" altLang="en-US"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员工流失分析 </a:t>
            </a:r>
            <a:endParaRPr kumimoji="0" lang="en-US" altLang="zh-CN"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Exploratory Data Analysis (EDA)</a:t>
            </a:r>
            <a:r>
              <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rPr>
              <a:t>  </a:t>
            </a:r>
          </a:p>
        </p:txBody>
      </p:sp>
      <p:pic>
        <p:nvPicPr>
          <p:cNvPr id="7" name="Picture 6">
            <a:extLst>
              <a:ext uri="{FF2B5EF4-FFF2-40B4-BE49-F238E27FC236}">
                <a16:creationId xmlns:a16="http://schemas.microsoft.com/office/drawing/2014/main" id="{95DA3C8E-3B92-4B56-B625-2BF3E76B36A3}"/>
              </a:ext>
            </a:extLst>
          </p:cNvPr>
          <p:cNvPicPr>
            <a:picLocks noChangeAspect="1"/>
          </p:cNvPicPr>
          <p:nvPr/>
        </p:nvPicPr>
        <p:blipFill>
          <a:blip r:embed="rId2"/>
          <a:stretch>
            <a:fillRect/>
          </a:stretch>
        </p:blipFill>
        <p:spPr>
          <a:xfrm>
            <a:off x="926984" y="1982411"/>
            <a:ext cx="10612073" cy="4410000"/>
          </a:xfrm>
          <a:prstGeom prst="rect">
            <a:avLst/>
          </a:prstGeom>
        </p:spPr>
      </p:pic>
    </p:spTree>
    <p:extLst>
      <p:ext uri="{BB962C8B-B14F-4D97-AF65-F5344CB8AC3E}">
        <p14:creationId xmlns:p14="http://schemas.microsoft.com/office/powerpoint/2010/main" val="1191483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pic>
        <p:nvPicPr>
          <p:cNvPr id="5" name="Picture 4">
            <a:extLst>
              <a:ext uri="{FF2B5EF4-FFF2-40B4-BE49-F238E27FC236}">
                <a16:creationId xmlns:a16="http://schemas.microsoft.com/office/drawing/2014/main" id="{D8ED221A-B80C-423A-AA5D-32B3CABEAA86}"/>
              </a:ext>
            </a:extLst>
          </p:cNvPr>
          <p:cNvPicPr>
            <a:picLocks noChangeAspect="1"/>
          </p:cNvPicPr>
          <p:nvPr/>
        </p:nvPicPr>
        <p:blipFill>
          <a:blip r:embed="rId2"/>
          <a:stretch>
            <a:fillRect/>
          </a:stretch>
        </p:blipFill>
        <p:spPr>
          <a:xfrm>
            <a:off x="1562586" y="2059632"/>
            <a:ext cx="9477375" cy="4410075"/>
          </a:xfrm>
          <a:prstGeom prst="rect">
            <a:avLst/>
          </a:prstGeom>
        </p:spPr>
      </p:pic>
      <p:sp>
        <p:nvSpPr>
          <p:cNvPr id="9" name="Rectangle 8">
            <a:extLst>
              <a:ext uri="{FF2B5EF4-FFF2-40B4-BE49-F238E27FC236}">
                <a16:creationId xmlns:a16="http://schemas.microsoft.com/office/drawing/2014/main" id="{C901EE1F-2F56-46E8-99C8-80DD27577FA7}"/>
              </a:ext>
            </a:extLst>
          </p:cNvPr>
          <p:cNvSpPr/>
          <p:nvPr/>
        </p:nvSpPr>
        <p:spPr>
          <a:xfrm>
            <a:off x="3229761" y="1088500"/>
            <a:ext cx="5402509" cy="478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rPr>
              <a:t>Attrition analysis</a:t>
            </a:r>
            <a:r>
              <a:rPr kumimoji="0" lang="zh-CN" altLang="en-US"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员工流失分析 </a:t>
            </a:r>
            <a:endParaRPr kumimoji="0" lang="en-US" altLang="zh-CN"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Exploratory Data Analysis (EDA)</a:t>
            </a:r>
            <a:r>
              <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rPr>
              <a:t>  </a:t>
            </a:r>
          </a:p>
        </p:txBody>
      </p:sp>
    </p:spTree>
    <p:extLst>
      <p:ext uri="{BB962C8B-B14F-4D97-AF65-F5344CB8AC3E}">
        <p14:creationId xmlns:p14="http://schemas.microsoft.com/office/powerpoint/2010/main" val="333722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pic>
        <p:nvPicPr>
          <p:cNvPr id="5126" name="Picture 6">
            <a:extLst>
              <a:ext uri="{FF2B5EF4-FFF2-40B4-BE49-F238E27FC236}">
                <a16:creationId xmlns:a16="http://schemas.microsoft.com/office/drawing/2014/main" id="{92C3E5E6-1205-4216-AEE4-B1E54B360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292" y="818957"/>
            <a:ext cx="9564847" cy="585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594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61" y="38829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9" name="Rectangle 8">
            <a:extLst>
              <a:ext uri="{FF2B5EF4-FFF2-40B4-BE49-F238E27FC236}">
                <a16:creationId xmlns:a16="http://schemas.microsoft.com/office/drawing/2014/main" id="{C901EE1F-2F56-46E8-99C8-80DD27577FA7}"/>
              </a:ext>
            </a:extLst>
          </p:cNvPr>
          <p:cNvSpPr/>
          <p:nvPr/>
        </p:nvSpPr>
        <p:spPr>
          <a:xfrm>
            <a:off x="3229761" y="1088500"/>
            <a:ext cx="5402509" cy="478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rPr>
              <a:t>Attrition analysis</a:t>
            </a:r>
            <a:r>
              <a:rPr kumimoji="0" lang="zh-CN" altLang="en-US"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员工流失分析 </a:t>
            </a:r>
            <a:endParaRPr kumimoji="0" lang="en-US" altLang="zh-CN"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Exploratory Data Analysis (EDA)</a:t>
            </a:r>
            <a:r>
              <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rPr>
              <a:t>  </a:t>
            </a:r>
          </a:p>
        </p:txBody>
      </p:sp>
      <p:pic>
        <p:nvPicPr>
          <p:cNvPr id="4" name="Picture 3">
            <a:extLst>
              <a:ext uri="{FF2B5EF4-FFF2-40B4-BE49-F238E27FC236}">
                <a16:creationId xmlns:a16="http://schemas.microsoft.com/office/drawing/2014/main" id="{B256751B-6C4C-4CAD-A051-CCC5F0038E17}"/>
              </a:ext>
            </a:extLst>
          </p:cNvPr>
          <p:cNvPicPr>
            <a:picLocks noChangeAspect="1"/>
          </p:cNvPicPr>
          <p:nvPr/>
        </p:nvPicPr>
        <p:blipFill>
          <a:blip r:embed="rId2"/>
          <a:stretch>
            <a:fillRect/>
          </a:stretch>
        </p:blipFill>
        <p:spPr>
          <a:xfrm>
            <a:off x="2752419" y="1969446"/>
            <a:ext cx="7324725" cy="4429125"/>
          </a:xfrm>
          <a:prstGeom prst="rect">
            <a:avLst/>
          </a:prstGeom>
        </p:spPr>
      </p:pic>
    </p:spTree>
    <p:extLst>
      <p:ext uri="{BB962C8B-B14F-4D97-AF65-F5344CB8AC3E}">
        <p14:creationId xmlns:p14="http://schemas.microsoft.com/office/powerpoint/2010/main" val="158575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19635" y="538451"/>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53311" y="1939532"/>
            <a:ext cx="6094602" cy="129266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FFFF00"/>
                </a:solidFill>
                <a:effectLst/>
                <a:uLnTx/>
                <a:uFillTx/>
                <a:latin typeface="Corbel" panose="020B0503020204020204"/>
                <a:ea typeface="+mn-ea"/>
                <a:cs typeface="+mn-cs"/>
              </a:rPr>
              <a:t>Designing our experiment</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srgbClr val="FFFF00"/>
                </a:solidFill>
                <a:effectLst/>
                <a:uLnTx/>
                <a:uFillTx/>
                <a:latin typeface="Helvetica Neue"/>
                <a:ea typeface="+mn-ea"/>
                <a:cs typeface="+mn-cs"/>
              </a:rPr>
              <a:t>Formulating a hypothesis</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prstClr val="white">
                    <a:lumMod val="65000"/>
                  </a:prstClr>
                </a:solidFill>
                <a:effectLst/>
                <a:uLnTx/>
                <a:uFillTx/>
                <a:latin typeface="Helvetica Neue"/>
                <a:ea typeface="+mn-ea"/>
                <a:cs typeface="+mn-cs"/>
              </a:rPr>
              <a:t>Choosing the variables</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prstClr val="white">
                    <a:lumMod val="65000"/>
                  </a:prstClr>
                </a:solidFill>
                <a:effectLst/>
                <a:uLnTx/>
                <a:uFillTx/>
                <a:latin typeface="Helvetica Neue"/>
                <a:ea typeface="+mn-ea"/>
                <a:cs typeface="+mn-cs"/>
              </a:rPr>
              <a:t>Choosing a sample size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pic>
        <p:nvPicPr>
          <p:cNvPr id="3" name="Picture 2">
            <a:extLst>
              <a:ext uri="{FF2B5EF4-FFF2-40B4-BE49-F238E27FC236}">
                <a16:creationId xmlns:a16="http://schemas.microsoft.com/office/drawing/2014/main" id="{807A335E-F24A-A9D9-4107-70D48567A1CB}"/>
              </a:ext>
            </a:extLst>
          </p:cNvPr>
          <p:cNvPicPr>
            <a:picLocks noChangeAspect="1"/>
          </p:cNvPicPr>
          <p:nvPr/>
        </p:nvPicPr>
        <p:blipFill>
          <a:blip r:embed="rId2"/>
          <a:stretch>
            <a:fillRect/>
          </a:stretch>
        </p:blipFill>
        <p:spPr>
          <a:xfrm>
            <a:off x="3839627" y="4053861"/>
            <a:ext cx="1219200" cy="561975"/>
          </a:xfrm>
          <a:prstGeom prst="rect">
            <a:avLst/>
          </a:prstGeom>
        </p:spPr>
      </p:pic>
      <p:sp>
        <p:nvSpPr>
          <p:cNvPr id="4" name="TextBox 3">
            <a:extLst>
              <a:ext uri="{FF2B5EF4-FFF2-40B4-BE49-F238E27FC236}">
                <a16:creationId xmlns:a16="http://schemas.microsoft.com/office/drawing/2014/main" id="{881852D6-226B-5B04-E67A-F2B0EAA9DE8A}"/>
              </a:ext>
            </a:extLst>
          </p:cNvPr>
          <p:cNvSpPr txBox="1"/>
          <p:nvPr/>
        </p:nvSpPr>
        <p:spPr>
          <a:xfrm>
            <a:off x="3624043" y="3487723"/>
            <a:ext cx="226502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Two Tailed Test</a:t>
            </a:r>
          </a:p>
        </p:txBody>
      </p:sp>
      <p:sp>
        <p:nvSpPr>
          <p:cNvPr id="8" name="TextBox 7">
            <a:extLst>
              <a:ext uri="{FF2B5EF4-FFF2-40B4-BE49-F238E27FC236}">
                <a16:creationId xmlns:a16="http://schemas.microsoft.com/office/drawing/2014/main" id="{4DAD9D6D-4F35-97E6-0AAB-E44628F226B6}"/>
              </a:ext>
            </a:extLst>
          </p:cNvPr>
          <p:cNvSpPr txBox="1"/>
          <p:nvPr/>
        </p:nvSpPr>
        <p:spPr>
          <a:xfrm>
            <a:off x="6830735" y="3863834"/>
            <a:ext cx="277465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confidence level of 95%</a:t>
            </a:r>
          </a:p>
        </p:txBody>
      </p:sp>
      <p:sp>
        <p:nvSpPr>
          <p:cNvPr id="12" name="TextBox 11">
            <a:extLst>
              <a:ext uri="{FF2B5EF4-FFF2-40B4-BE49-F238E27FC236}">
                <a16:creationId xmlns:a16="http://schemas.microsoft.com/office/drawing/2014/main" id="{DB3E6D86-E0D8-2F1F-93BC-AA5EEB9B2383}"/>
              </a:ext>
            </a:extLst>
          </p:cNvPr>
          <p:cNvSpPr txBox="1"/>
          <p:nvPr/>
        </p:nvSpPr>
        <p:spPr>
          <a:xfrm>
            <a:off x="7506048" y="4526293"/>
            <a:ext cx="1113639"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𝛼=0.05</a:t>
            </a:r>
          </a:p>
        </p:txBody>
      </p:sp>
      <p:sp>
        <p:nvSpPr>
          <p:cNvPr id="13" name="Rectangle: Rounded Corners 12">
            <a:extLst>
              <a:ext uri="{FF2B5EF4-FFF2-40B4-BE49-F238E27FC236}">
                <a16:creationId xmlns:a16="http://schemas.microsoft.com/office/drawing/2014/main" id="{82FD2A74-2AF2-8FD2-B731-6419497EF94B}"/>
              </a:ext>
            </a:extLst>
          </p:cNvPr>
          <p:cNvSpPr/>
          <p:nvPr/>
        </p:nvSpPr>
        <p:spPr>
          <a:xfrm>
            <a:off x="3590485" y="4849875"/>
            <a:ext cx="1912690" cy="654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15%-13%=2%???</a:t>
            </a:r>
          </a:p>
        </p:txBody>
      </p:sp>
    </p:spTree>
    <p:extLst>
      <p:ext uri="{BB962C8B-B14F-4D97-AF65-F5344CB8AC3E}">
        <p14:creationId xmlns:p14="http://schemas.microsoft.com/office/powerpoint/2010/main" val="1196366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46" y="830372"/>
            <a:ext cx="4413308" cy="507260"/>
          </a:xfrm>
        </p:spPr>
        <p:txBody>
          <a:bodyPr>
            <a:normAutofit/>
          </a:bodyPr>
          <a:lstStyle/>
          <a:p>
            <a:pPr algn="ctr"/>
            <a:r>
              <a:rPr lang="en-US" sz="2000" b="1" dirty="0"/>
              <a:t>Credit Risk &amp; Credit Losses</a:t>
            </a:r>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749261" y="24118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pic>
        <p:nvPicPr>
          <p:cNvPr id="10" name="Picture 9">
            <a:extLst>
              <a:ext uri="{FF2B5EF4-FFF2-40B4-BE49-F238E27FC236}">
                <a16:creationId xmlns:a16="http://schemas.microsoft.com/office/drawing/2014/main" id="{AADDA216-2E06-438F-80F4-C6B7941A3506}"/>
              </a:ext>
            </a:extLst>
          </p:cNvPr>
          <p:cNvPicPr>
            <a:picLocks noChangeAspect="1"/>
          </p:cNvPicPr>
          <p:nvPr/>
        </p:nvPicPr>
        <p:blipFill>
          <a:blip r:embed="rId2"/>
          <a:stretch>
            <a:fillRect/>
          </a:stretch>
        </p:blipFill>
        <p:spPr>
          <a:xfrm>
            <a:off x="3171047" y="1764554"/>
            <a:ext cx="6838950" cy="4467225"/>
          </a:xfrm>
          <a:prstGeom prst="rect">
            <a:avLst/>
          </a:prstGeom>
        </p:spPr>
      </p:pic>
    </p:spTree>
    <p:extLst>
      <p:ext uri="{BB962C8B-B14F-4D97-AF65-F5344CB8AC3E}">
        <p14:creationId xmlns:p14="http://schemas.microsoft.com/office/powerpoint/2010/main" val="1018374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46" y="830372"/>
            <a:ext cx="4413308" cy="507260"/>
          </a:xfrm>
        </p:spPr>
        <p:txBody>
          <a:bodyPr>
            <a:normAutofit/>
          </a:bodyPr>
          <a:lstStyle/>
          <a:p>
            <a:pPr algn="ctr"/>
            <a:r>
              <a:rPr lang="en-US" sz="2000" b="1" dirty="0"/>
              <a:t>Credit Risk &amp; Credit Losses</a:t>
            </a:r>
          </a:p>
        </p:txBody>
      </p:sp>
      <p:pic>
        <p:nvPicPr>
          <p:cNvPr id="4" name="Picture 3"/>
          <p:cNvPicPr>
            <a:picLocks noChangeAspect="1"/>
          </p:cNvPicPr>
          <p:nvPr/>
        </p:nvPicPr>
        <p:blipFill>
          <a:blip r:embed="rId2"/>
          <a:stretch>
            <a:fillRect/>
          </a:stretch>
        </p:blipFill>
        <p:spPr>
          <a:xfrm>
            <a:off x="3061299" y="1501974"/>
            <a:ext cx="6792273" cy="1872285"/>
          </a:xfrm>
          <a:prstGeom prst="rect">
            <a:avLst/>
          </a:prstGeom>
        </p:spPr>
      </p:pic>
      <p:pic>
        <p:nvPicPr>
          <p:cNvPr id="6" name="Picture 5"/>
          <p:cNvPicPr>
            <a:picLocks noChangeAspect="1"/>
          </p:cNvPicPr>
          <p:nvPr/>
        </p:nvPicPr>
        <p:blipFill>
          <a:blip r:embed="rId3"/>
          <a:stretch>
            <a:fillRect/>
          </a:stretch>
        </p:blipFill>
        <p:spPr>
          <a:xfrm>
            <a:off x="3061299" y="3736738"/>
            <a:ext cx="6785938" cy="2613728"/>
          </a:xfrm>
          <a:prstGeom prst="rect">
            <a:avLst/>
          </a:prstGeom>
        </p:spPr>
      </p:pic>
      <p:sp>
        <p:nvSpPr>
          <p:cNvPr id="7" name="Title 1">
            <a:extLst>
              <a:ext uri="{FF2B5EF4-FFF2-40B4-BE49-F238E27FC236}">
                <a16:creationId xmlns:a16="http://schemas.microsoft.com/office/drawing/2014/main" id="{B4B32FEF-4DD4-46FC-9F22-80FD87EE31A4}"/>
              </a:ext>
            </a:extLst>
          </p:cNvPr>
          <p:cNvSpPr txBox="1">
            <a:spLocks/>
          </p:cNvSpPr>
          <p:nvPr/>
        </p:nvSpPr>
        <p:spPr>
          <a:xfrm>
            <a:off x="749261" y="24118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3" name="Rectangle 2">
            <a:extLst>
              <a:ext uri="{FF2B5EF4-FFF2-40B4-BE49-F238E27FC236}">
                <a16:creationId xmlns:a16="http://schemas.microsoft.com/office/drawing/2014/main" id="{6367A3CB-7A5A-4B45-87DA-D6BC96C86367}"/>
              </a:ext>
            </a:extLst>
          </p:cNvPr>
          <p:cNvSpPr/>
          <p:nvPr/>
        </p:nvSpPr>
        <p:spPr>
          <a:xfrm>
            <a:off x="3212984" y="2215049"/>
            <a:ext cx="1619075" cy="15100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E18F1BD-FB93-4F22-BC67-1DD759D791C7}"/>
              </a:ext>
            </a:extLst>
          </p:cNvPr>
          <p:cNvSpPr/>
          <p:nvPr/>
        </p:nvSpPr>
        <p:spPr>
          <a:xfrm>
            <a:off x="3061299" y="4613945"/>
            <a:ext cx="1113273" cy="990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0355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9346" y="830372"/>
            <a:ext cx="4413308" cy="507260"/>
          </a:xfrm>
        </p:spPr>
        <p:txBody>
          <a:bodyPr>
            <a:normAutofit/>
          </a:bodyPr>
          <a:lstStyle/>
          <a:p>
            <a:pPr algn="ctr"/>
            <a:r>
              <a:rPr lang="en-US" sz="2000" b="1" dirty="0"/>
              <a:t>Credit Risk &amp; Credit Losses</a:t>
            </a:r>
          </a:p>
        </p:txBody>
      </p:sp>
      <p:sp>
        <p:nvSpPr>
          <p:cNvPr id="5" name="TextBox 4"/>
          <p:cNvSpPr txBox="1"/>
          <p:nvPr/>
        </p:nvSpPr>
        <p:spPr>
          <a:xfrm>
            <a:off x="3237681" y="4095807"/>
            <a:ext cx="6284630" cy="1477328"/>
          </a:xfrm>
          <a:prstGeom prst="rect">
            <a:avLst/>
          </a:prstGeom>
          <a:noFill/>
        </p:spPr>
        <p:txBody>
          <a:bodyPr wrap="square" rtlCol="0">
            <a:spAutoFit/>
          </a:bodyPr>
          <a:lstStyle/>
          <a:p>
            <a:r>
              <a:rPr lang="en-US" dirty="0"/>
              <a:t>Can we implement data-driven strategy to</a:t>
            </a:r>
            <a:br>
              <a:rPr lang="en-US" dirty="0"/>
            </a:br>
            <a:r>
              <a:rPr lang="en-US" dirty="0"/>
              <a:t>1, Prevent Credit Losses?</a:t>
            </a:r>
            <a:r>
              <a:rPr lang="zh-CN" altLang="en-US" dirty="0"/>
              <a:t>怎么防止信用借贷损失？</a:t>
            </a:r>
            <a:r>
              <a:rPr lang="en-US" dirty="0"/>
              <a:t> </a:t>
            </a:r>
            <a:br>
              <a:rPr lang="en-US" dirty="0"/>
            </a:br>
            <a:r>
              <a:rPr lang="en-US" dirty="0"/>
              <a:t>2, Mitigate Credit Risk (and better PCL estimation)? </a:t>
            </a:r>
            <a:r>
              <a:rPr lang="zh-CN" altLang="en-US" dirty="0"/>
              <a:t>减轻信用借贷风险</a:t>
            </a:r>
            <a:br>
              <a:rPr lang="en-US" dirty="0"/>
            </a:br>
            <a:r>
              <a:rPr lang="en-US" dirty="0"/>
              <a:t>3, Improve Portfolio Performance?</a:t>
            </a:r>
            <a:r>
              <a:rPr lang="zh-CN" altLang="en-US" dirty="0"/>
              <a:t>怎么提高借贷组合业绩</a:t>
            </a:r>
            <a:endParaRPr lang="en-US" dirty="0"/>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749261" y="24118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10" name="TextBox 9">
            <a:extLst>
              <a:ext uri="{FF2B5EF4-FFF2-40B4-BE49-F238E27FC236}">
                <a16:creationId xmlns:a16="http://schemas.microsoft.com/office/drawing/2014/main" id="{21668C7F-9D6B-46E8-86AA-2FA46DCE6F97}"/>
              </a:ext>
            </a:extLst>
          </p:cNvPr>
          <p:cNvSpPr txBox="1"/>
          <p:nvPr/>
        </p:nvSpPr>
        <p:spPr>
          <a:xfrm>
            <a:off x="3147968" y="1880521"/>
            <a:ext cx="6094602" cy="1754326"/>
          </a:xfrm>
          <a:prstGeom prst="rect">
            <a:avLst/>
          </a:prstGeom>
          <a:noFill/>
        </p:spPr>
        <p:txBody>
          <a:bodyPr wrap="square">
            <a:spAutoFit/>
          </a:bodyPr>
          <a:lstStyle/>
          <a:p>
            <a:r>
              <a:rPr lang="en-US" dirty="0">
                <a:solidFill>
                  <a:srgbClr val="FFC000"/>
                </a:solidFill>
              </a:rPr>
              <a:t>Credit risk </a:t>
            </a:r>
            <a:r>
              <a:rPr lang="en-US" dirty="0"/>
              <a:t>refers to the potential for loss due to the failure of a borrower to make a payment when it is due</a:t>
            </a:r>
          </a:p>
          <a:p>
            <a:r>
              <a:rPr lang="zh-CN" altLang="en-US" dirty="0"/>
              <a:t>信贷风险是指客户还不起钱的风险</a:t>
            </a:r>
            <a:endParaRPr lang="en-US" altLang="zh-CN" dirty="0"/>
          </a:p>
          <a:p>
            <a:endParaRPr lang="en-US" dirty="0"/>
          </a:p>
          <a:p>
            <a:r>
              <a:rPr lang="en-US" dirty="0">
                <a:solidFill>
                  <a:srgbClr val="FFC000"/>
                </a:solidFill>
              </a:rPr>
              <a:t>C</a:t>
            </a:r>
            <a:r>
              <a:rPr lang="en-US" altLang="zh-CN" dirty="0">
                <a:solidFill>
                  <a:srgbClr val="FFC000"/>
                </a:solidFill>
              </a:rPr>
              <a:t>redit losses</a:t>
            </a:r>
            <a:r>
              <a:rPr lang="en-US" altLang="zh-CN" dirty="0"/>
              <a:t>: losses</a:t>
            </a:r>
            <a:r>
              <a:rPr lang="en-US" dirty="0"/>
              <a:t> from delinquent and bad debt or other credit. </a:t>
            </a:r>
            <a:r>
              <a:rPr lang="zh-CN" altLang="en-US" dirty="0"/>
              <a:t>风险发生后，信贷风险变成信贷损失</a:t>
            </a:r>
            <a:endParaRPr lang="en-US" dirty="0"/>
          </a:p>
        </p:txBody>
      </p:sp>
    </p:spTree>
    <p:extLst>
      <p:ext uri="{BB962C8B-B14F-4D97-AF65-F5344CB8AC3E}">
        <p14:creationId xmlns:p14="http://schemas.microsoft.com/office/powerpoint/2010/main" val="2529706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459" y="1434379"/>
            <a:ext cx="4413308" cy="507260"/>
          </a:xfrm>
        </p:spPr>
        <p:txBody>
          <a:bodyPr>
            <a:normAutofit/>
          </a:bodyPr>
          <a:lstStyle/>
          <a:p>
            <a:pPr algn="ctr"/>
            <a:r>
              <a:rPr lang="en-US" sz="2000" b="1" dirty="0"/>
              <a:t>Credit analysis </a:t>
            </a:r>
            <a:r>
              <a:rPr lang="zh-CN" altLang="en-US" sz="2000" b="1" dirty="0"/>
              <a:t>信用借贷分析</a:t>
            </a:r>
            <a:endParaRPr lang="en-US" sz="2000" b="1" dirty="0"/>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977667" y="57674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graphicFrame>
        <p:nvGraphicFramePr>
          <p:cNvPr id="3" name="Table 2">
            <a:extLst>
              <a:ext uri="{FF2B5EF4-FFF2-40B4-BE49-F238E27FC236}">
                <a16:creationId xmlns:a16="http://schemas.microsoft.com/office/drawing/2014/main" id="{0761FEDB-ABBA-4324-BE07-4B9A8D38C500}"/>
              </a:ext>
            </a:extLst>
          </p:cNvPr>
          <p:cNvGraphicFramePr>
            <a:graphicFrameLocks noGrp="1"/>
          </p:cNvGraphicFramePr>
          <p:nvPr/>
        </p:nvGraphicFramePr>
        <p:xfrm>
          <a:off x="465875" y="3429000"/>
          <a:ext cx="10131424" cy="1238024"/>
        </p:xfrm>
        <a:graphic>
          <a:graphicData uri="http://schemas.openxmlformats.org/drawingml/2006/table">
            <a:tbl>
              <a:tblPr/>
              <a:tblGrid>
                <a:gridCol w="2029780">
                  <a:extLst>
                    <a:ext uri="{9D8B030D-6E8A-4147-A177-3AD203B41FA5}">
                      <a16:colId xmlns:a16="http://schemas.microsoft.com/office/drawing/2014/main" val="1207487700"/>
                    </a:ext>
                  </a:extLst>
                </a:gridCol>
                <a:gridCol w="758983">
                  <a:extLst>
                    <a:ext uri="{9D8B030D-6E8A-4147-A177-3AD203B41FA5}">
                      <a16:colId xmlns:a16="http://schemas.microsoft.com/office/drawing/2014/main" val="4063404878"/>
                    </a:ext>
                  </a:extLst>
                </a:gridCol>
                <a:gridCol w="1128488">
                  <a:extLst>
                    <a:ext uri="{9D8B030D-6E8A-4147-A177-3AD203B41FA5}">
                      <a16:colId xmlns:a16="http://schemas.microsoft.com/office/drawing/2014/main" val="582126768"/>
                    </a:ext>
                  </a:extLst>
                </a:gridCol>
                <a:gridCol w="1108515">
                  <a:extLst>
                    <a:ext uri="{9D8B030D-6E8A-4147-A177-3AD203B41FA5}">
                      <a16:colId xmlns:a16="http://schemas.microsoft.com/office/drawing/2014/main" val="3875952355"/>
                    </a:ext>
                  </a:extLst>
                </a:gridCol>
                <a:gridCol w="699063">
                  <a:extLst>
                    <a:ext uri="{9D8B030D-6E8A-4147-A177-3AD203B41FA5}">
                      <a16:colId xmlns:a16="http://schemas.microsoft.com/office/drawing/2014/main" val="2399719293"/>
                    </a:ext>
                  </a:extLst>
                </a:gridCol>
                <a:gridCol w="1058582">
                  <a:extLst>
                    <a:ext uri="{9D8B030D-6E8A-4147-A177-3AD203B41FA5}">
                      <a16:colId xmlns:a16="http://schemas.microsoft.com/office/drawing/2014/main" val="1418098993"/>
                    </a:ext>
                  </a:extLst>
                </a:gridCol>
                <a:gridCol w="1298260">
                  <a:extLst>
                    <a:ext uri="{9D8B030D-6E8A-4147-A177-3AD203B41FA5}">
                      <a16:colId xmlns:a16="http://schemas.microsoft.com/office/drawing/2014/main" val="45435244"/>
                    </a:ext>
                  </a:extLst>
                </a:gridCol>
                <a:gridCol w="619170">
                  <a:extLst>
                    <a:ext uri="{9D8B030D-6E8A-4147-A177-3AD203B41FA5}">
                      <a16:colId xmlns:a16="http://schemas.microsoft.com/office/drawing/2014/main" val="1431354492"/>
                    </a:ext>
                  </a:extLst>
                </a:gridCol>
                <a:gridCol w="561747">
                  <a:extLst>
                    <a:ext uri="{9D8B030D-6E8A-4147-A177-3AD203B41FA5}">
                      <a16:colId xmlns:a16="http://schemas.microsoft.com/office/drawing/2014/main" val="1970423536"/>
                    </a:ext>
                  </a:extLst>
                </a:gridCol>
                <a:gridCol w="868836">
                  <a:extLst>
                    <a:ext uri="{9D8B030D-6E8A-4147-A177-3AD203B41FA5}">
                      <a16:colId xmlns:a16="http://schemas.microsoft.com/office/drawing/2014/main" val="1005738324"/>
                    </a:ext>
                  </a:extLst>
                </a:gridCol>
              </a:tblGrid>
              <a:tr h="149873">
                <a:tc>
                  <a:txBody>
                    <a:bodyPr/>
                    <a:lstStyle/>
                    <a:p>
                      <a:pPr algn="l" fontAlgn="b"/>
                      <a:r>
                        <a:rPr lang="en-US" sz="900" b="0" i="0" u="none" strike="noStrike" dirty="0">
                          <a:solidFill>
                            <a:schemeClr val="tx1"/>
                          </a:solidFill>
                          <a:effectLst/>
                          <a:latin typeface="Calibri" panose="020F0502020204030204" pitchFamily="34" charset="0"/>
                        </a:rPr>
                        <a:t>Customer ID</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Annual Income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Maximum Open Credit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Current Credit Balance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Monthly Debt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Current Loan Amount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Number of Open Accounts</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Credit Score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Home Ownership</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9333716"/>
                  </a:ext>
                </a:extLst>
              </a:tr>
              <a:tr h="149873">
                <a:tc>
                  <a:txBody>
                    <a:bodyPr/>
                    <a:lstStyle/>
                    <a:p>
                      <a:pPr algn="l" fontAlgn="b"/>
                      <a:r>
                        <a:rPr lang="en-US" sz="900" b="0" i="0" u="none" strike="noStrike" dirty="0">
                          <a:solidFill>
                            <a:schemeClr val="tx1"/>
                          </a:solidFill>
                          <a:effectLst/>
                          <a:latin typeface="Calibri" panose="020F0502020204030204" pitchFamily="34" charset="0"/>
                        </a:rPr>
                        <a:t>ded0b3c3-6bf4-4091-8726-47039f2c1b90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2074116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1058970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621908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42000.83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611314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9</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747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Home Mortgage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1102585"/>
                  </a:ext>
                </a:extLst>
              </a:tr>
              <a:tr h="188913">
                <a:tc>
                  <a:txBody>
                    <a:bodyPr/>
                    <a:lstStyle/>
                    <a:p>
                      <a:pPr algn="l" fontAlgn="b"/>
                      <a:r>
                        <a:rPr lang="en-US" sz="900" b="0" i="0" u="none" strike="noStrike" dirty="0">
                          <a:solidFill>
                            <a:schemeClr val="tx1"/>
                          </a:solidFill>
                          <a:effectLst/>
                          <a:latin typeface="Calibri" panose="020F0502020204030204" pitchFamily="34" charset="0"/>
                        </a:rPr>
                        <a:t>1630e6e3-34e3-461a-8fda-09297d3140c8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1919190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904442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679573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36624.4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266662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11</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734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Home Mortgage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559199"/>
                  </a:ext>
                </a:extLst>
              </a:tr>
              <a:tr h="149873">
                <a:tc>
                  <a:txBody>
                    <a:bodyPr/>
                    <a:lstStyle/>
                    <a:p>
                      <a:pPr algn="l" fontAlgn="b"/>
                      <a:r>
                        <a:rPr lang="en-US" sz="900" b="0" i="0" u="none" strike="noStrike">
                          <a:solidFill>
                            <a:schemeClr val="tx1"/>
                          </a:solidFill>
                          <a:effectLst/>
                          <a:latin typeface="Calibri" panose="020F0502020204030204" pitchFamily="34" charset="0"/>
                        </a:rPr>
                        <a:t>2c60938b-ad2b-4702-804d-eeca43949c52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871112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388036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38532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8391.73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153494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709</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Rent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0637217"/>
                  </a:ext>
                </a:extLst>
              </a:tr>
              <a:tr h="149873">
                <a:tc>
                  <a:txBody>
                    <a:bodyPr/>
                    <a:lstStyle/>
                    <a:p>
                      <a:pPr algn="l" fontAlgn="b"/>
                      <a:r>
                        <a:rPr lang="en-US" sz="900" b="0" i="0" u="none" strike="noStrike">
                          <a:solidFill>
                            <a:schemeClr val="tx1"/>
                          </a:solidFill>
                          <a:effectLst/>
                          <a:latin typeface="Calibri" panose="020F0502020204030204" pitchFamily="34" charset="0"/>
                        </a:rPr>
                        <a:t>12116614-2f3c-4d16-ad34-d92883718806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780083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531322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156940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16771.87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176242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727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Rent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355907"/>
                  </a:ext>
                </a:extLst>
              </a:tr>
              <a:tr h="149873">
                <a:tc>
                  <a:txBody>
                    <a:bodyPr/>
                    <a:lstStyle/>
                    <a:p>
                      <a:pPr algn="l" fontAlgn="b"/>
                      <a:r>
                        <a:rPr lang="en-US" sz="900" b="0" i="0" u="none" strike="noStrike">
                          <a:solidFill>
                            <a:schemeClr val="tx1"/>
                          </a:solidFill>
                          <a:effectLst/>
                          <a:latin typeface="Calibri" panose="020F0502020204030204" pitchFamily="34" charset="0"/>
                        </a:rPr>
                        <a:t>39888105-fd5f-4023-860a-30a3e6f5ccb7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1761148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468072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359765</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39478.77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321992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744</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Home Mortgage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1487019"/>
                  </a:ext>
                </a:extLst>
              </a:tr>
              <a:tr h="149873">
                <a:tc>
                  <a:txBody>
                    <a:bodyPr/>
                    <a:lstStyle/>
                    <a:p>
                      <a:pPr algn="l" fontAlgn="b"/>
                      <a:r>
                        <a:rPr lang="en-US" sz="900" b="0" i="0" u="none" strike="noStrike">
                          <a:solidFill>
                            <a:schemeClr val="tx1"/>
                          </a:solidFill>
                          <a:effectLst/>
                          <a:latin typeface="Calibri" panose="020F0502020204030204" pitchFamily="34" charset="0"/>
                        </a:rPr>
                        <a:t>6878d414-6a22-4712-ae43-9b3f798e463a</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760380</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476872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258647</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6526.69</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202928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741</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Short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Rent</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6514097"/>
                  </a:ext>
                </a:extLst>
              </a:tr>
              <a:tr h="149873">
                <a:tc>
                  <a:txBody>
                    <a:bodyPr/>
                    <a:lstStyle/>
                    <a:p>
                      <a:pPr algn="l" fontAlgn="b"/>
                      <a:r>
                        <a:rPr lang="en-US" sz="900" b="0" i="0" u="none" strike="noStrike">
                          <a:solidFill>
                            <a:schemeClr val="tx1"/>
                          </a:solidFill>
                          <a:effectLst/>
                          <a:latin typeface="Calibri" panose="020F0502020204030204" pitchFamily="34" charset="0"/>
                        </a:rPr>
                        <a:t>48113a98-a4a0-4956-b57d-f0ce344826fb</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dirty="0">
                          <a:solidFill>
                            <a:schemeClr val="tx1"/>
                          </a:solidFill>
                          <a:effectLst/>
                          <a:latin typeface="Calibri" panose="020F0502020204030204" pitchFamily="34" charset="0"/>
                        </a:rPr>
                        <a:t>1783606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1449162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281599</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36563.98</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621786</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42</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900" b="0" i="0" u="none" strike="noStrike">
                          <a:solidFill>
                            <a:schemeClr val="tx1"/>
                          </a:solidFill>
                          <a:effectLst/>
                          <a:latin typeface="Calibri" panose="020F0502020204030204" pitchFamily="34" charset="0"/>
                        </a:rPr>
                        <a:t>733</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a:solidFill>
                            <a:schemeClr val="tx1"/>
                          </a:solidFill>
                          <a:effectLst/>
                          <a:latin typeface="Calibri" panose="020F0502020204030204" pitchFamily="34" charset="0"/>
                        </a:rPr>
                        <a:t>Long Term</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chemeClr val="tx1"/>
                          </a:solidFill>
                          <a:effectLst/>
                          <a:latin typeface="Calibri" panose="020F0502020204030204" pitchFamily="34" charset="0"/>
                        </a:rPr>
                        <a:t>Home Mortgage</a:t>
                      </a:r>
                    </a:p>
                  </a:txBody>
                  <a:tcPr marL="7494" marR="7494" marT="74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8235242"/>
                  </a:ext>
                </a:extLst>
              </a:tr>
            </a:tbl>
          </a:graphicData>
        </a:graphic>
      </p:graphicFrame>
      <p:sp>
        <p:nvSpPr>
          <p:cNvPr id="8" name="Title 1">
            <a:extLst>
              <a:ext uri="{FF2B5EF4-FFF2-40B4-BE49-F238E27FC236}">
                <a16:creationId xmlns:a16="http://schemas.microsoft.com/office/drawing/2014/main" id="{4D3170A5-7113-4A31-AB25-7E06623E2822}"/>
              </a:ext>
            </a:extLst>
          </p:cNvPr>
          <p:cNvSpPr txBox="1">
            <a:spLocks/>
          </p:cNvSpPr>
          <p:nvPr/>
        </p:nvSpPr>
        <p:spPr>
          <a:xfrm>
            <a:off x="4107459" y="2369339"/>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000" b="1" dirty="0"/>
              <a:t>Data</a:t>
            </a:r>
            <a:r>
              <a:rPr lang="zh-CN" altLang="en-US" sz="2000" b="1" dirty="0"/>
              <a:t>数据</a:t>
            </a:r>
            <a:endParaRPr lang="en-US" sz="2000" b="1" dirty="0"/>
          </a:p>
        </p:txBody>
      </p:sp>
    </p:spTree>
    <p:extLst>
      <p:ext uri="{BB962C8B-B14F-4D97-AF65-F5344CB8AC3E}">
        <p14:creationId xmlns:p14="http://schemas.microsoft.com/office/powerpoint/2010/main" val="1843880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7459" y="1165931"/>
            <a:ext cx="4413308" cy="507260"/>
          </a:xfrm>
        </p:spPr>
        <p:txBody>
          <a:bodyPr>
            <a:normAutofit/>
          </a:bodyPr>
          <a:lstStyle/>
          <a:p>
            <a:pPr algn="ctr"/>
            <a:r>
              <a:rPr lang="en-US" sz="2000" b="1" dirty="0"/>
              <a:t>Credit analysis </a:t>
            </a:r>
            <a:r>
              <a:rPr lang="zh-CN" altLang="en-US" sz="2000" b="1" dirty="0"/>
              <a:t>信用借贷分析</a:t>
            </a:r>
            <a:endParaRPr lang="en-US" sz="2000" b="1" dirty="0"/>
          </a:p>
        </p:txBody>
      </p:sp>
      <p:sp>
        <p:nvSpPr>
          <p:cNvPr id="7" name="Title 1">
            <a:extLst>
              <a:ext uri="{FF2B5EF4-FFF2-40B4-BE49-F238E27FC236}">
                <a16:creationId xmlns:a16="http://schemas.microsoft.com/office/drawing/2014/main" id="{B4B32FEF-4DD4-46FC-9F22-80FD87EE31A4}"/>
              </a:ext>
            </a:extLst>
          </p:cNvPr>
          <p:cNvSpPr txBox="1">
            <a:spLocks/>
          </p:cNvSpPr>
          <p:nvPr/>
        </p:nvSpPr>
        <p:spPr>
          <a:xfrm>
            <a:off x="977667" y="57674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166182" y="1753022"/>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000" b="1" dirty="0"/>
              <a:t>Exploratory data analysis</a:t>
            </a:r>
            <a:endParaRPr lang="en-US" sz="2000" b="1" dirty="0"/>
          </a:p>
        </p:txBody>
      </p:sp>
      <p:pic>
        <p:nvPicPr>
          <p:cNvPr id="5" name="Picture 4">
            <a:extLst>
              <a:ext uri="{FF2B5EF4-FFF2-40B4-BE49-F238E27FC236}">
                <a16:creationId xmlns:a16="http://schemas.microsoft.com/office/drawing/2014/main" id="{04086D4C-D9B8-4898-BC2B-C5A272631D6E}"/>
              </a:ext>
            </a:extLst>
          </p:cNvPr>
          <p:cNvPicPr>
            <a:picLocks noChangeAspect="1"/>
          </p:cNvPicPr>
          <p:nvPr/>
        </p:nvPicPr>
        <p:blipFill>
          <a:blip r:embed="rId2"/>
          <a:stretch>
            <a:fillRect/>
          </a:stretch>
        </p:blipFill>
        <p:spPr>
          <a:xfrm>
            <a:off x="2037191" y="2260282"/>
            <a:ext cx="8419619" cy="4262382"/>
          </a:xfrm>
          <a:prstGeom prst="rect">
            <a:avLst/>
          </a:prstGeom>
        </p:spPr>
      </p:pic>
    </p:spTree>
    <p:extLst>
      <p:ext uri="{BB962C8B-B14F-4D97-AF65-F5344CB8AC3E}">
        <p14:creationId xmlns:p14="http://schemas.microsoft.com/office/powerpoint/2010/main" val="3888950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000" b="1" dirty="0"/>
              <a:t>Exploratory data analysis</a:t>
            </a:r>
            <a:endParaRPr lang="en-US" sz="2000" b="1" dirty="0"/>
          </a:p>
        </p:txBody>
      </p:sp>
      <p:pic>
        <p:nvPicPr>
          <p:cNvPr id="4" name="Picture 3">
            <a:extLst>
              <a:ext uri="{FF2B5EF4-FFF2-40B4-BE49-F238E27FC236}">
                <a16:creationId xmlns:a16="http://schemas.microsoft.com/office/drawing/2014/main" id="{966FB150-B9D0-4F56-9B8D-F4E60253FBFB}"/>
              </a:ext>
            </a:extLst>
          </p:cNvPr>
          <p:cNvPicPr>
            <a:picLocks noChangeAspect="1"/>
          </p:cNvPicPr>
          <p:nvPr/>
        </p:nvPicPr>
        <p:blipFill>
          <a:blip r:embed="rId2"/>
          <a:stretch>
            <a:fillRect/>
          </a:stretch>
        </p:blipFill>
        <p:spPr>
          <a:xfrm>
            <a:off x="2164359" y="1381611"/>
            <a:ext cx="8567169" cy="5150603"/>
          </a:xfrm>
          <a:prstGeom prst="rect">
            <a:avLst/>
          </a:prstGeom>
        </p:spPr>
      </p:pic>
    </p:spTree>
    <p:extLst>
      <p:ext uri="{BB962C8B-B14F-4D97-AF65-F5344CB8AC3E}">
        <p14:creationId xmlns:p14="http://schemas.microsoft.com/office/powerpoint/2010/main" val="3141391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000" b="1" dirty="0"/>
              <a:t>Exploratory data analysis</a:t>
            </a:r>
            <a:endParaRPr lang="en-US" sz="2000" b="1" dirty="0"/>
          </a:p>
        </p:txBody>
      </p:sp>
      <p:pic>
        <p:nvPicPr>
          <p:cNvPr id="3" name="Picture 2">
            <a:extLst>
              <a:ext uri="{FF2B5EF4-FFF2-40B4-BE49-F238E27FC236}">
                <a16:creationId xmlns:a16="http://schemas.microsoft.com/office/drawing/2014/main" id="{50559EC6-2E62-4F6F-B40B-1C3E3D33CC40}"/>
              </a:ext>
            </a:extLst>
          </p:cNvPr>
          <p:cNvPicPr>
            <a:picLocks noChangeAspect="1"/>
          </p:cNvPicPr>
          <p:nvPr/>
        </p:nvPicPr>
        <p:blipFill>
          <a:blip r:embed="rId2"/>
          <a:stretch>
            <a:fillRect/>
          </a:stretch>
        </p:blipFill>
        <p:spPr>
          <a:xfrm>
            <a:off x="1965034" y="1623445"/>
            <a:ext cx="8782050" cy="4533900"/>
          </a:xfrm>
          <a:prstGeom prst="rect">
            <a:avLst/>
          </a:prstGeom>
        </p:spPr>
      </p:pic>
    </p:spTree>
    <p:extLst>
      <p:ext uri="{BB962C8B-B14F-4D97-AF65-F5344CB8AC3E}">
        <p14:creationId xmlns:p14="http://schemas.microsoft.com/office/powerpoint/2010/main" val="1371208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000" b="1" dirty="0"/>
              <a:t>correlation analysis</a:t>
            </a:r>
            <a:endParaRPr lang="en-US" sz="2000" b="1" dirty="0"/>
          </a:p>
        </p:txBody>
      </p:sp>
      <p:pic>
        <p:nvPicPr>
          <p:cNvPr id="4" name="Picture 3">
            <a:extLst>
              <a:ext uri="{FF2B5EF4-FFF2-40B4-BE49-F238E27FC236}">
                <a16:creationId xmlns:a16="http://schemas.microsoft.com/office/drawing/2014/main" id="{D7EC1237-C1D6-4992-BED8-192DF3833F9B}"/>
              </a:ext>
            </a:extLst>
          </p:cNvPr>
          <p:cNvPicPr>
            <a:picLocks noChangeAspect="1"/>
          </p:cNvPicPr>
          <p:nvPr/>
        </p:nvPicPr>
        <p:blipFill>
          <a:blip r:embed="rId2"/>
          <a:stretch>
            <a:fillRect/>
          </a:stretch>
        </p:blipFill>
        <p:spPr>
          <a:xfrm>
            <a:off x="2800022" y="1264233"/>
            <a:ext cx="6961070" cy="5390535"/>
          </a:xfrm>
          <a:prstGeom prst="rect">
            <a:avLst/>
          </a:prstGeom>
        </p:spPr>
      </p:pic>
    </p:spTree>
    <p:extLst>
      <p:ext uri="{BB962C8B-B14F-4D97-AF65-F5344CB8AC3E}">
        <p14:creationId xmlns:p14="http://schemas.microsoft.com/office/powerpoint/2010/main" val="3412528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000" b="1" dirty="0"/>
              <a:t>Regression analysis</a:t>
            </a:r>
            <a:endParaRPr lang="en-US" sz="2000" b="1" dirty="0"/>
          </a:p>
        </p:txBody>
      </p:sp>
      <p:pic>
        <p:nvPicPr>
          <p:cNvPr id="3" name="Picture 2">
            <a:extLst>
              <a:ext uri="{FF2B5EF4-FFF2-40B4-BE49-F238E27FC236}">
                <a16:creationId xmlns:a16="http://schemas.microsoft.com/office/drawing/2014/main" id="{B6E44407-7756-46D3-9C6D-7FAADFA67769}"/>
              </a:ext>
            </a:extLst>
          </p:cNvPr>
          <p:cNvPicPr>
            <a:picLocks noChangeAspect="1"/>
          </p:cNvPicPr>
          <p:nvPr/>
        </p:nvPicPr>
        <p:blipFill>
          <a:blip r:embed="rId2"/>
          <a:stretch>
            <a:fillRect/>
          </a:stretch>
        </p:blipFill>
        <p:spPr>
          <a:xfrm>
            <a:off x="2898222" y="1653373"/>
            <a:ext cx="7200900" cy="4524375"/>
          </a:xfrm>
          <a:prstGeom prst="rect">
            <a:avLst/>
          </a:prstGeom>
        </p:spPr>
      </p:pic>
    </p:spTree>
    <p:extLst>
      <p:ext uri="{BB962C8B-B14F-4D97-AF65-F5344CB8AC3E}">
        <p14:creationId xmlns:p14="http://schemas.microsoft.com/office/powerpoint/2010/main" val="1654320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8" name="Title 1">
            <a:extLst>
              <a:ext uri="{FF2B5EF4-FFF2-40B4-BE49-F238E27FC236}">
                <a16:creationId xmlns:a16="http://schemas.microsoft.com/office/drawing/2014/main" id="{4D3170A5-7113-4A31-AB25-7E06623E2822}"/>
              </a:ext>
            </a:extLst>
          </p:cNvPr>
          <p:cNvSpPr txBox="1">
            <a:spLocks/>
          </p:cNvSpPr>
          <p:nvPr/>
        </p:nvSpPr>
        <p:spPr>
          <a:xfrm>
            <a:off x="4073903" y="792421"/>
            <a:ext cx="4413308" cy="50726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000" b="1" dirty="0"/>
              <a:t>Regression analysis</a:t>
            </a:r>
            <a:endParaRPr lang="en-US" sz="2000" b="1" dirty="0"/>
          </a:p>
        </p:txBody>
      </p:sp>
      <p:grpSp>
        <p:nvGrpSpPr>
          <p:cNvPr id="5" name="Group 4">
            <a:extLst>
              <a:ext uri="{FF2B5EF4-FFF2-40B4-BE49-F238E27FC236}">
                <a16:creationId xmlns:a16="http://schemas.microsoft.com/office/drawing/2014/main" id="{D241211F-CFC7-42E6-ADE0-0FD34387242B}"/>
              </a:ext>
            </a:extLst>
          </p:cNvPr>
          <p:cNvGrpSpPr/>
          <p:nvPr/>
        </p:nvGrpSpPr>
        <p:grpSpPr>
          <a:xfrm>
            <a:off x="4528458" y="1557876"/>
            <a:ext cx="4591445" cy="4692832"/>
            <a:chOff x="3032960" y="1670547"/>
            <a:chExt cx="6217571" cy="4692832"/>
          </a:xfrm>
        </p:grpSpPr>
        <p:sp>
          <p:nvSpPr>
            <p:cNvPr id="6" name="TextBox 5">
              <a:extLst>
                <a:ext uri="{FF2B5EF4-FFF2-40B4-BE49-F238E27FC236}">
                  <a16:creationId xmlns:a16="http://schemas.microsoft.com/office/drawing/2014/main" id="{B21D1DE1-5458-4F95-A2B2-C1BCA09DED83}"/>
                </a:ext>
              </a:extLst>
            </p:cNvPr>
            <p:cNvSpPr txBox="1"/>
            <p:nvPr/>
          </p:nvSpPr>
          <p:spPr>
            <a:xfrm>
              <a:off x="3154531" y="5994047"/>
              <a:ext cx="6096000" cy="369332"/>
            </a:xfrm>
            <a:prstGeom prst="rect">
              <a:avLst/>
            </a:prstGeom>
            <a:noFill/>
          </p:spPr>
          <p:txBody>
            <a:bodyPr wrap="square">
              <a:spAutoFit/>
            </a:bodyPr>
            <a:lstStyle/>
            <a:p>
              <a:pPr algn="ctr"/>
              <a:r>
                <a:rPr lang="en-US" altLang="zh-CN" dirty="0">
                  <a:solidFill>
                    <a:srgbClr val="FFC000"/>
                  </a:solidFill>
                </a:rPr>
                <a:t>Regression Model </a:t>
              </a:r>
              <a:r>
                <a:rPr lang="zh-CN" altLang="en-US" dirty="0">
                  <a:solidFill>
                    <a:srgbClr val="FFC000"/>
                  </a:solidFill>
                </a:rPr>
                <a:t>回归分析模型</a:t>
              </a:r>
              <a:endParaRPr lang="en-US" dirty="0">
                <a:solidFill>
                  <a:srgbClr val="FFC000"/>
                </a:solidFill>
              </a:endParaRPr>
            </a:p>
          </p:txBody>
        </p:sp>
        <p:cxnSp>
          <p:nvCxnSpPr>
            <p:cNvPr id="9" name="Straight Arrow Connector 8">
              <a:extLst>
                <a:ext uri="{FF2B5EF4-FFF2-40B4-BE49-F238E27FC236}">
                  <a16:creationId xmlns:a16="http://schemas.microsoft.com/office/drawing/2014/main" id="{ACA363EA-9B07-4D11-A5BB-BF566E52BC37}"/>
                </a:ext>
              </a:extLst>
            </p:cNvPr>
            <p:cNvCxnSpPr>
              <a:cxnSpLocks/>
            </p:cNvCxnSpPr>
            <p:nvPr/>
          </p:nvCxnSpPr>
          <p:spPr>
            <a:xfrm flipH="1" flipV="1">
              <a:off x="6007287" y="2063931"/>
              <a:ext cx="73675" cy="3692435"/>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70AA9BB6-331F-4A4A-8722-28A3FB7EDBCB}"/>
                </a:ext>
              </a:extLst>
            </p:cNvPr>
            <p:cNvCxnSpPr>
              <a:cxnSpLocks/>
              <a:stCxn id="11" idx="3"/>
            </p:cNvCxnSpPr>
            <p:nvPr/>
          </p:nvCxnSpPr>
          <p:spPr>
            <a:xfrm flipV="1">
              <a:off x="5066760" y="2821577"/>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1" name="Rectangle: Rounded Corners 10">
              <a:extLst>
                <a:ext uri="{FF2B5EF4-FFF2-40B4-BE49-F238E27FC236}">
                  <a16:creationId xmlns:a16="http://schemas.microsoft.com/office/drawing/2014/main" id="{AEE668A6-D1CF-4637-8C9B-3C0395249D2B}"/>
                </a:ext>
              </a:extLst>
            </p:cNvPr>
            <p:cNvSpPr/>
            <p:nvPr/>
          </p:nvSpPr>
          <p:spPr>
            <a:xfrm>
              <a:off x="3032960" y="311413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a:t>Current balance</a:t>
              </a:r>
              <a:endParaRPr lang="en-US" sz="1200" dirty="0"/>
            </a:p>
          </p:txBody>
        </p:sp>
        <p:cxnSp>
          <p:nvCxnSpPr>
            <p:cNvPr id="12" name="Straight Arrow Connector 11">
              <a:extLst>
                <a:ext uri="{FF2B5EF4-FFF2-40B4-BE49-F238E27FC236}">
                  <a16:creationId xmlns:a16="http://schemas.microsoft.com/office/drawing/2014/main" id="{79B88065-1C84-4E2E-9EBC-ACFD2ECF8553}"/>
                </a:ext>
              </a:extLst>
            </p:cNvPr>
            <p:cNvCxnSpPr>
              <a:cxnSpLocks/>
              <a:stCxn id="13" idx="3"/>
            </p:cNvCxnSpPr>
            <p:nvPr/>
          </p:nvCxnSpPr>
          <p:spPr>
            <a:xfrm flipV="1">
              <a:off x="5066760" y="3623529"/>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3" name="Rectangle: Rounded Corners 12">
              <a:extLst>
                <a:ext uri="{FF2B5EF4-FFF2-40B4-BE49-F238E27FC236}">
                  <a16:creationId xmlns:a16="http://schemas.microsoft.com/office/drawing/2014/main" id="{8D898B48-5887-4136-944C-C8E7F79FDDD3}"/>
                </a:ext>
              </a:extLst>
            </p:cNvPr>
            <p:cNvSpPr/>
            <p:nvPr/>
          </p:nvSpPr>
          <p:spPr>
            <a:xfrm>
              <a:off x="3032960" y="3916085"/>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t>Current loan amount</a:t>
              </a:r>
              <a:endParaRPr lang="en-US" sz="1200" dirty="0"/>
            </a:p>
          </p:txBody>
        </p:sp>
        <p:cxnSp>
          <p:nvCxnSpPr>
            <p:cNvPr id="14" name="Straight Arrow Connector 13">
              <a:extLst>
                <a:ext uri="{FF2B5EF4-FFF2-40B4-BE49-F238E27FC236}">
                  <a16:creationId xmlns:a16="http://schemas.microsoft.com/office/drawing/2014/main" id="{E1A7D578-E6ED-4D61-89DA-220B26FA99ED}"/>
                </a:ext>
              </a:extLst>
            </p:cNvPr>
            <p:cNvCxnSpPr>
              <a:cxnSpLocks/>
              <a:stCxn id="15" idx="3"/>
            </p:cNvCxnSpPr>
            <p:nvPr/>
          </p:nvCxnSpPr>
          <p:spPr>
            <a:xfrm flipV="1">
              <a:off x="5066760" y="4504713"/>
              <a:ext cx="940527" cy="47722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5" name="Rectangle: Rounded Corners 14">
              <a:extLst>
                <a:ext uri="{FF2B5EF4-FFF2-40B4-BE49-F238E27FC236}">
                  <a16:creationId xmlns:a16="http://schemas.microsoft.com/office/drawing/2014/main" id="{5062C0FB-D6DF-4921-9701-F03360617194}"/>
                </a:ext>
              </a:extLst>
            </p:cNvPr>
            <p:cNvSpPr/>
            <p:nvPr/>
          </p:nvSpPr>
          <p:spPr>
            <a:xfrm>
              <a:off x="3032960" y="4797269"/>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t>Number of open acct.</a:t>
              </a:r>
              <a:endParaRPr lang="en-US" sz="1200" dirty="0"/>
            </a:p>
          </p:txBody>
        </p:sp>
        <p:sp>
          <p:nvSpPr>
            <p:cNvPr id="16" name="Rectangle: Rounded Corners 15">
              <a:extLst>
                <a:ext uri="{FF2B5EF4-FFF2-40B4-BE49-F238E27FC236}">
                  <a16:creationId xmlns:a16="http://schemas.microsoft.com/office/drawing/2014/main" id="{D9AD2755-7BD9-40F0-9286-F73A5B1C7043}"/>
                </a:ext>
              </a:extLst>
            </p:cNvPr>
            <p:cNvSpPr/>
            <p:nvPr/>
          </p:nvSpPr>
          <p:spPr>
            <a:xfrm>
              <a:off x="7216731" y="3133741"/>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t>Monthly debt</a:t>
              </a:r>
              <a:endParaRPr lang="en-US" sz="1200" dirty="0"/>
            </a:p>
          </p:txBody>
        </p:sp>
        <p:cxnSp>
          <p:nvCxnSpPr>
            <p:cNvPr id="17" name="Straight Arrow Connector 16">
              <a:extLst>
                <a:ext uri="{FF2B5EF4-FFF2-40B4-BE49-F238E27FC236}">
                  <a16:creationId xmlns:a16="http://schemas.microsoft.com/office/drawing/2014/main" id="{6FA0482B-9990-43A3-9784-BE95A7221E6F}"/>
                </a:ext>
              </a:extLst>
            </p:cNvPr>
            <p:cNvCxnSpPr>
              <a:cxnSpLocks/>
              <a:stCxn id="16" idx="1"/>
            </p:cNvCxnSpPr>
            <p:nvPr/>
          </p:nvCxnSpPr>
          <p:spPr>
            <a:xfrm flipH="1" flipV="1">
              <a:off x="6080962" y="2828672"/>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8" name="Rectangle: Rounded Corners 17">
              <a:extLst>
                <a:ext uri="{FF2B5EF4-FFF2-40B4-BE49-F238E27FC236}">
                  <a16:creationId xmlns:a16="http://schemas.microsoft.com/office/drawing/2014/main" id="{6D342C23-5DDC-4F22-A2B9-6A5DF4CAD9FA}"/>
                </a:ext>
              </a:extLst>
            </p:cNvPr>
            <p:cNvSpPr/>
            <p:nvPr/>
          </p:nvSpPr>
          <p:spPr>
            <a:xfrm>
              <a:off x="7216731" y="393569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t>Annual income</a:t>
              </a:r>
              <a:endParaRPr lang="en-US" sz="1200" dirty="0"/>
            </a:p>
          </p:txBody>
        </p:sp>
        <p:cxnSp>
          <p:nvCxnSpPr>
            <p:cNvPr id="19" name="Straight Arrow Connector 18">
              <a:extLst>
                <a:ext uri="{FF2B5EF4-FFF2-40B4-BE49-F238E27FC236}">
                  <a16:creationId xmlns:a16="http://schemas.microsoft.com/office/drawing/2014/main" id="{59A3E994-3036-4BBA-87AA-90592E63FD60}"/>
                </a:ext>
              </a:extLst>
            </p:cNvPr>
            <p:cNvCxnSpPr>
              <a:cxnSpLocks/>
              <a:stCxn id="18" idx="1"/>
            </p:cNvCxnSpPr>
            <p:nvPr/>
          </p:nvCxnSpPr>
          <p:spPr>
            <a:xfrm flipH="1" flipV="1">
              <a:off x="6080962" y="363062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Rounded Corners 19">
              <a:extLst>
                <a:ext uri="{FF2B5EF4-FFF2-40B4-BE49-F238E27FC236}">
                  <a16:creationId xmlns:a16="http://schemas.microsoft.com/office/drawing/2014/main" id="{2AC305E6-C4A9-4732-9A65-4F6C316167D1}"/>
                </a:ext>
              </a:extLst>
            </p:cNvPr>
            <p:cNvSpPr/>
            <p:nvPr/>
          </p:nvSpPr>
          <p:spPr>
            <a:xfrm>
              <a:off x="7216731" y="4818813"/>
              <a:ext cx="2033800" cy="369333"/>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t>Maximum open credit </a:t>
              </a:r>
              <a:endParaRPr lang="en-US" sz="1200" dirty="0"/>
            </a:p>
          </p:txBody>
        </p:sp>
        <p:cxnSp>
          <p:nvCxnSpPr>
            <p:cNvPr id="21" name="Straight Arrow Connector 20">
              <a:extLst>
                <a:ext uri="{FF2B5EF4-FFF2-40B4-BE49-F238E27FC236}">
                  <a16:creationId xmlns:a16="http://schemas.microsoft.com/office/drawing/2014/main" id="{1A70DFC9-2F53-4070-A033-3F4D3D59C997}"/>
                </a:ext>
              </a:extLst>
            </p:cNvPr>
            <p:cNvCxnSpPr>
              <a:cxnSpLocks/>
              <a:stCxn id="20" idx="1"/>
            </p:cNvCxnSpPr>
            <p:nvPr/>
          </p:nvCxnSpPr>
          <p:spPr>
            <a:xfrm flipH="1" flipV="1">
              <a:off x="6080962" y="4513744"/>
              <a:ext cx="1135769" cy="48973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2" name="Rectangle: Rounded Corners 21">
              <a:extLst>
                <a:ext uri="{FF2B5EF4-FFF2-40B4-BE49-F238E27FC236}">
                  <a16:creationId xmlns:a16="http://schemas.microsoft.com/office/drawing/2014/main" id="{8FD11527-F5BF-4B88-9F74-AD90B32D1CED}"/>
                </a:ext>
              </a:extLst>
            </p:cNvPr>
            <p:cNvSpPr/>
            <p:nvPr/>
          </p:nvSpPr>
          <p:spPr>
            <a:xfrm>
              <a:off x="4990387" y="1670547"/>
              <a:ext cx="2033800" cy="3693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ja-JP" sz="1200" dirty="0">
                  <a:ln w="0"/>
                  <a:solidFill>
                    <a:schemeClr val="tx1"/>
                  </a:solidFill>
                  <a:effectLst>
                    <a:outerShdw blurRad="38100" dist="19050" dir="2700000" algn="tl" rotWithShape="0">
                      <a:schemeClr val="dk1">
                        <a:alpha val="40000"/>
                      </a:schemeClr>
                    </a:outerShdw>
                  </a:effectLst>
                </a:rPr>
                <a:t>Credit Loss</a:t>
              </a:r>
              <a:endParaRPr lang="en-US" sz="1200" dirty="0">
                <a:ln w="0"/>
                <a:solidFill>
                  <a:schemeClr val="tx1"/>
                </a:solidFill>
                <a:effectLst>
                  <a:outerShdw blurRad="38100" dist="19050" dir="2700000" algn="tl" rotWithShape="0">
                    <a:schemeClr val="dk1">
                      <a:alpha val="40000"/>
                    </a:schemeClr>
                  </a:outerShdw>
                </a:effectLst>
              </a:endParaRPr>
            </a:p>
          </p:txBody>
        </p:sp>
      </p:grpSp>
      <p:sp>
        <p:nvSpPr>
          <p:cNvPr id="23" name="Arrow: Right 22">
            <a:extLst>
              <a:ext uri="{FF2B5EF4-FFF2-40B4-BE49-F238E27FC236}">
                <a16:creationId xmlns:a16="http://schemas.microsoft.com/office/drawing/2014/main" id="{9C855960-71C8-401E-813B-AF348CB10843}"/>
              </a:ext>
            </a:extLst>
          </p:cNvPr>
          <p:cNvSpPr/>
          <p:nvPr/>
        </p:nvSpPr>
        <p:spPr>
          <a:xfrm>
            <a:off x="9490146" y="3890940"/>
            <a:ext cx="839952" cy="20184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02BCB419-FFFF-47FF-9F9E-128DFC96D85A}"/>
              </a:ext>
            </a:extLst>
          </p:cNvPr>
          <p:cNvSpPr txBox="1"/>
          <p:nvPr/>
        </p:nvSpPr>
        <p:spPr>
          <a:xfrm>
            <a:off x="474264" y="3442627"/>
            <a:ext cx="2817492" cy="923330"/>
          </a:xfrm>
          <a:prstGeom prst="rect">
            <a:avLst/>
          </a:prstGeom>
          <a:noFill/>
        </p:spPr>
        <p:txBody>
          <a:bodyPr wrap="square" rtlCol="0">
            <a:spAutoFit/>
          </a:bodyPr>
          <a:lstStyle/>
          <a:p>
            <a:r>
              <a:rPr lang="en-US" dirty="0">
                <a:solidFill>
                  <a:srgbClr val="FFFF00"/>
                </a:solidFill>
              </a:rPr>
              <a:t>Quantify</a:t>
            </a:r>
            <a:r>
              <a:rPr lang="en-US" altLang="zh-CN" dirty="0">
                <a:solidFill>
                  <a:srgbClr val="FFFF00"/>
                </a:solidFill>
              </a:rPr>
              <a:t>/</a:t>
            </a:r>
            <a:r>
              <a:rPr lang="zh-CN" altLang="en-US" dirty="0">
                <a:solidFill>
                  <a:srgbClr val="FFFF00"/>
                </a:solidFill>
              </a:rPr>
              <a:t>量化</a:t>
            </a:r>
            <a:endParaRPr lang="en-US" altLang="zh-CN" dirty="0">
              <a:solidFill>
                <a:srgbClr val="FFFF00"/>
              </a:solidFill>
            </a:endParaRPr>
          </a:p>
          <a:p>
            <a:r>
              <a:rPr lang="en-US" altLang="zh-CN" dirty="0">
                <a:solidFill>
                  <a:srgbClr val="FFFF00"/>
                </a:solidFill>
              </a:rPr>
              <a:t>One to Many/</a:t>
            </a:r>
            <a:r>
              <a:rPr lang="zh-CN" altLang="en-US" dirty="0">
                <a:solidFill>
                  <a:srgbClr val="FFFF00"/>
                </a:solidFill>
              </a:rPr>
              <a:t>一对多关系</a:t>
            </a:r>
            <a:endParaRPr lang="en-US" altLang="zh-CN" dirty="0">
              <a:solidFill>
                <a:srgbClr val="FFFF00"/>
              </a:solidFill>
            </a:endParaRPr>
          </a:p>
          <a:p>
            <a:r>
              <a:rPr lang="en-US" altLang="zh-CN" dirty="0">
                <a:solidFill>
                  <a:srgbClr val="FFFF00"/>
                </a:solidFill>
              </a:rPr>
              <a:t>Ranking/</a:t>
            </a:r>
            <a:r>
              <a:rPr lang="zh-CN" altLang="en-US" dirty="0">
                <a:solidFill>
                  <a:srgbClr val="FFFF00"/>
                </a:solidFill>
              </a:rPr>
              <a:t>排序</a:t>
            </a:r>
            <a:endParaRPr lang="en-US" dirty="0">
              <a:solidFill>
                <a:srgbClr val="FFFF00"/>
              </a:solidFill>
            </a:endParaRPr>
          </a:p>
        </p:txBody>
      </p:sp>
      <p:sp>
        <p:nvSpPr>
          <p:cNvPr id="25" name="Arrow: Right 24">
            <a:extLst>
              <a:ext uri="{FF2B5EF4-FFF2-40B4-BE49-F238E27FC236}">
                <a16:creationId xmlns:a16="http://schemas.microsoft.com/office/drawing/2014/main" id="{C7E00B88-B4F2-4DC2-A552-1843EC1E62AD}"/>
              </a:ext>
            </a:extLst>
          </p:cNvPr>
          <p:cNvSpPr/>
          <p:nvPr/>
        </p:nvSpPr>
        <p:spPr>
          <a:xfrm>
            <a:off x="3179414" y="3932188"/>
            <a:ext cx="818606" cy="16059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E0F55263-C7B5-44F8-B4C6-29F2F331FAFA}"/>
              </a:ext>
            </a:extLst>
          </p:cNvPr>
          <p:cNvSpPr txBox="1"/>
          <p:nvPr/>
        </p:nvSpPr>
        <p:spPr>
          <a:xfrm>
            <a:off x="10460725" y="3546023"/>
            <a:ext cx="1933303" cy="923330"/>
          </a:xfrm>
          <a:prstGeom prst="rect">
            <a:avLst/>
          </a:prstGeom>
          <a:noFill/>
        </p:spPr>
        <p:txBody>
          <a:bodyPr wrap="square" rtlCol="0">
            <a:spAutoFit/>
          </a:bodyPr>
          <a:lstStyle/>
          <a:p>
            <a:r>
              <a:rPr lang="en-US" dirty="0">
                <a:solidFill>
                  <a:srgbClr val="FFFF00"/>
                </a:solidFill>
              </a:rPr>
              <a:t>E</a:t>
            </a:r>
            <a:r>
              <a:rPr lang="en-US" altLang="zh-CN" dirty="0">
                <a:solidFill>
                  <a:srgbClr val="FFFF00"/>
                </a:solidFill>
              </a:rPr>
              <a:t>xplain/</a:t>
            </a:r>
            <a:r>
              <a:rPr lang="zh-CN" altLang="en-US" dirty="0">
                <a:solidFill>
                  <a:srgbClr val="FFFF00"/>
                </a:solidFill>
              </a:rPr>
              <a:t>解释</a:t>
            </a:r>
            <a:endParaRPr lang="en-US" altLang="zh-CN" dirty="0">
              <a:solidFill>
                <a:srgbClr val="FFFF00"/>
              </a:solidFill>
            </a:endParaRPr>
          </a:p>
          <a:p>
            <a:r>
              <a:rPr lang="en-US" dirty="0">
                <a:solidFill>
                  <a:srgbClr val="FFFF00"/>
                </a:solidFill>
              </a:rPr>
              <a:t>C</a:t>
            </a:r>
            <a:r>
              <a:rPr lang="en-US" altLang="zh-CN" dirty="0">
                <a:solidFill>
                  <a:srgbClr val="FFFF00"/>
                </a:solidFill>
              </a:rPr>
              <a:t>ontrol/</a:t>
            </a:r>
            <a:r>
              <a:rPr lang="zh-CN" altLang="en-US" dirty="0">
                <a:solidFill>
                  <a:srgbClr val="FFFF00"/>
                </a:solidFill>
              </a:rPr>
              <a:t>控制</a:t>
            </a:r>
            <a:endParaRPr lang="en-US" altLang="zh-CN" dirty="0">
              <a:solidFill>
                <a:srgbClr val="FFFF00"/>
              </a:solidFill>
            </a:endParaRPr>
          </a:p>
          <a:p>
            <a:r>
              <a:rPr lang="en-US" altLang="zh-CN" dirty="0">
                <a:solidFill>
                  <a:srgbClr val="FFFF00"/>
                </a:solidFill>
              </a:rPr>
              <a:t>Predict/</a:t>
            </a:r>
            <a:r>
              <a:rPr lang="zh-CN" altLang="en-US" dirty="0">
                <a:solidFill>
                  <a:srgbClr val="FFFF00"/>
                </a:solidFill>
              </a:rPr>
              <a:t>预测</a:t>
            </a:r>
            <a:endParaRPr lang="en-US" dirty="0">
              <a:solidFill>
                <a:srgbClr val="FFFF00"/>
              </a:solidFill>
            </a:endParaRPr>
          </a:p>
        </p:txBody>
      </p:sp>
    </p:spTree>
    <p:extLst>
      <p:ext uri="{BB962C8B-B14F-4D97-AF65-F5344CB8AC3E}">
        <p14:creationId xmlns:p14="http://schemas.microsoft.com/office/powerpoint/2010/main" val="2159176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19635" y="538451"/>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53311" y="1939532"/>
            <a:ext cx="6094602" cy="129266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FFFF00"/>
                </a:solidFill>
                <a:effectLst/>
                <a:uLnTx/>
                <a:uFillTx/>
                <a:latin typeface="Corbel" panose="020B0503020204020204"/>
                <a:ea typeface="+mn-ea"/>
                <a:cs typeface="+mn-cs"/>
              </a:rPr>
              <a:t>Designing our experiment</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prstClr val="white">
                    <a:lumMod val="65000"/>
                  </a:prstClr>
                </a:solidFill>
                <a:effectLst/>
                <a:uLnTx/>
                <a:uFillTx/>
                <a:latin typeface="Helvetica Neue"/>
                <a:ea typeface="+mn-ea"/>
                <a:cs typeface="+mn-cs"/>
              </a:rPr>
              <a:t>Formulating a hypothesis</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srgbClr val="FFFF00"/>
                </a:solidFill>
                <a:effectLst/>
                <a:uLnTx/>
                <a:uFillTx/>
                <a:latin typeface="Helvetica Neue"/>
                <a:ea typeface="+mn-ea"/>
                <a:cs typeface="+mn-cs"/>
              </a:rPr>
              <a:t>Choosing the variables</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prstClr val="white">
                    <a:lumMod val="65000"/>
                  </a:prstClr>
                </a:solidFill>
                <a:effectLst/>
                <a:uLnTx/>
                <a:uFillTx/>
                <a:latin typeface="Helvetica Neue"/>
                <a:ea typeface="+mn-ea"/>
                <a:cs typeface="+mn-cs"/>
              </a:rPr>
              <a:t>Choosing a sample size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
        <p:nvSpPr>
          <p:cNvPr id="10" name="TextBox 9">
            <a:extLst>
              <a:ext uri="{FF2B5EF4-FFF2-40B4-BE49-F238E27FC236}">
                <a16:creationId xmlns:a16="http://schemas.microsoft.com/office/drawing/2014/main" id="{CD6E8D4D-4DDC-D8F8-F2AC-EE413EE04C89}"/>
              </a:ext>
            </a:extLst>
          </p:cNvPr>
          <p:cNvSpPr txBox="1"/>
          <p:nvPr/>
        </p:nvSpPr>
        <p:spPr>
          <a:xfrm>
            <a:off x="1321266" y="4200922"/>
            <a:ext cx="545074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A control group - They'll be shown the old design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A treatment (or experimental) group - They'll be shown the new design</a:t>
            </a:r>
          </a:p>
        </p:txBody>
      </p:sp>
      <p:sp>
        <p:nvSpPr>
          <p:cNvPr id="15" name="TextBox 14">
            <a:extLst>
              <a:ext uri="{FF2B5EF4-FFF2-40B4-BE49-F238E27FC236}">
                <a16:creationId xmlns:a16="http://schemas.microsoft.com/office/drawing/2014/main" id="{F251F4B0-9178-3468-6778-3BA5451414D0}"/>
              </a:ext>
            </a:extLst>
          </p:cNvPr>
          <p:cNvSpPr txBox="1"/>
          <p:nvPr/>
        </p:nvSpPr>
        <p:spPr>
          <a:xfrm>
            <a:off x="1170262" y="3679168"/>
            <a:ext cx="514664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Independent Variable(Group, assigned randomly)</a:t>
            </a:r>
          </a:p>
        </p:txBody>
      </p:sp>
      <p:sp>
        <p:nvSpPr>
          <p:cNvPr id="16" name="TextBox 15">
            <a:extLst>
              <a:ext uri="{FF2B5EF4-FFF2-40B4-BE49-F238E27FC236}">
                <a16:creationId xmlns:a16="http://schemas.microsoft.com/office/drawing/2014/main" id="{BB90CCFD-E41A-6045-786A-52D09225F4A2}"/>
              </a:ext>
            </a:extLst>
          </p:cNvPr>
          <p:cNvSpPr txBox="1"/>
          <p:nvPr/>
        </p:nvSpPr>
        <p:spPr>
          <a:xfrm>
            <a:off x="7657667" y="3595655"/>
            <a:ext cx="335707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Dependent Variable(converted)</a:t>
            </a:r>
          </a:p>
        </p:txBody>
      </p:sp>
      <p:sp>
        <p:nvSpPr>
          <p:cNvPr id="17" name="TextBox 16">
            <a:extLst>
              <a:ext uri="{FF2B5EF4-FFF2-40B4-BE49-F238E27FC236}">
                <a16:creationId xmlns:a16="http://schemas.microsoft.com/office/drawing/2014/main" id="{289759C6-E921-C255-C7A4-F8B9EDFF6C47}"/>
              </a:ext>
            </a:extLst>
          </p:cNvPr>
          <p:cNvSpPr txBox="1"/>
          <p:nvPr/>
        </p:nvSpPr>
        <p:spPr>
          <a:xfrm>
            <a:off x="7409577" y="4174774"/>
            <a:ext cx="4284677"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0 - The user did not buy the product during this user session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1 - The user bought the product during this user session</a:t>
            </a:r>
          </a:p>
        </p:txBody>
      </p:sp>
      <p:sp>
        <p:nvSpPr>
          <p:cNvPr id="11" name="TextBox 10">
            <a:extLst>
              <a:ext uri="{FF2B5EF4-FFF2-40B4-BE49-F238E27FC236}">
                <a16:creationId xmlns:a16="http://schemas.microsoft.com/office/drawing/2014/main" id="{CDB4B123-6017-0165-84CB-40BB6CEFCE24}"/>
              </a:ext>
            </a:extLst>
          </p:cNvPr>
          <p:cNvSpPr txBox="1"/>
          <p:nvPr/>
        </p:nvSpPr>
        <p:spPr>
          <a:xfrm>
            <a:off x="4118994" y="5276675"/>
            <a:ext cx="439583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Is there a relationship between Independent Variable and Dependent Variable?</a:t>
            </a:r>
          </a:p>
        </p:txBody>
      </p:sp>
    </p:spTree>
    <p:extLst>
      <p:ext uri="{BB962C8B-B14F-4D97-AF65-F5344CB8AC3E}">
        <p14:creationId xmlns:p14="http://schemas.microsoft.com/office/powerpoint/2010/main" val="2460123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1937682" y="1082033"/>
            <a:ext cx="8316635" cy="1200329"/>
          </a:xfrm>
          <a:prstGeom prst="rect">
            <a:avLst/>
          </a:prstGeom>
          <a:noFill/>
        </p:spPr>
        <p:txBody>
          <a:bodyPr wrap="square">
            <a:spAutoFit/>
          </a:bodyPr>
          <a:lstStyle/>
          <a:p>
            <a:pPr algn="ctr"/>
            <a:r>
              <a:rPr lang="en-US" sz="2400" b="1" i="0" dirty="0">
                <a:solidFill>
                  <a:srgbClr val="FFC000"/>
                </a:solidFill>
                <a:effectLst/>
                <a:latin typeface="Helvetica Neue"/>
              </a:rPr>
              <a:t>Data Product </a:t>
            </a:r>
            <a:r>
              <a:rPr lang="zh-CN" altLang="en-US" sz="2400" b="1" i="0" dirty="0">
                <a:solidFill>
                  <a:srgbClr val="FFC000"/>
                </a:solidFill>
                <a:effectLst/>
                <a:latin typeface="Helvetica Neue"/>
              </a:rPr>
              <a:t>数据产品</a:t>
            </a:r>
            <a:r>
              <a:rPr lang="en-US" sz="2400" b="1" i="0" dirty="0">
                <a:solidFill>
                  <a:srgbClr val="FFC000"/>
                </a:solidFill>
                <a:effectLst/>
                <a:latin typeface="Helvetica Neue"/>
              </a:rPr>
              <a:t>---</a:t>
            </a:r>
          </a:p>
          <a:p>
            <a:pPr algn="ctr"/>
            <a:r>
              <a:rPr lang="en-US" sz="2400" b="1" i="0" dirty="0">
                <a:solidFill>
                  <a:srgbClr val="FFC000"/>
                </a:solidFill>
                <a:effectLst/>
                <a:latin typeface="Helvetica Neue"/>
              </a:rPr>
              <a:t>Productization of your Insights/Recommendations</a:t>
            </a:r>
          </a:p>
          <a:p>
            <a:pPr algn="ctr"/>
            <a:r>
              <a:rPr lang="zh-CN" altLang="en-US" sz="2400" b="1" dirty="0">
                <a:solidFill>
                  <a:srgbClr val="FFC000"/>
                </a:solidFill>
                <a:latin typeface="Helvetica Neue"/>
              </a:rPr>
              <a:t>产品化你的见解</a:t>
            </a:r>
            <a:endParaRPr lang="en-US" sz="2400" b="1" i="0" dirty="0">
              <a:solidFill>
                <a:srgbClr val="FFC000"/>
              </a:solidFill>
              <a:effectLst/>
              <a:latin typeface="Helvetica Neue"/>
            </a:endParaRPr>
          </a:p>
        </p:txBody>
      </p:sp>
      <p:sp>
        <p:nvSpPr>
          <p:cNvPr id="9" name="TextBox 8">
            <a:extLst>
              <a:ext uri="{FF2B5EF4-FFF2-40B4-BE49-F238E27FC236}">
                <a16:creationId xmlns:a16="http://schemas.microsoft.com/office/drawing/2014/main" id="{40B97AD6-85DF-4F7F-B5FB-521F5359BAB3}"/>
              </a:ext>
            </a:extLst>
          </p:cNvPr>
          <p:cNvSpPr txBox="1"/>
          <p:nvPr/>
        </p:nvSpPr>
        <p:spPr>
          <a:xfrm>
            <a:off x="2120441" y="2595570"/>
            <a:ext cx="8316635" cy="2862322"/>
          </a:xfrm>
          <a:prstGeom prst="rect">
            <a:avLst/>
          </a:prstGeom>
          <a:noFill/>
        </p:spPr>
        <p:txBody>
          <a:bodyPr wrap="square">
            <a:spAutoFit/>
          </a:bodyPr>
          <a:lstStyle/>
          <a:p>
            <a:pPr marL="342900" indent="-342900" algn="ctr">
              <a:buFont typeface="Arial" panose="020B0604020202020204" pitchFamily="34" charset="0"/>
              <a:buChar char="•"/>
            </a:pPr>
            <a:r>
              <a:rPr lang="en-US" sz="6000" b="1" i="0" dirty="0">
                <a:solidFill>
                  <a:srgbClr val="FFC000"/>
                </a:solidFill>
                <a:effectLst/>
                <a:latin typeface="Helvetica Neue"/>
              </a:rPr>
              <a:t>Explain</a:t>
            </a:r>
            <a:r>
              <a:rPr lang="zh-CN" altLang="en-US" sz="6000" b="1" i="0" dirty="0">
                <a:solidFill>
                  <a:srgbClr val="FFC000"/>
                </a:solidFill>
                <a:effectLst/>
                <a:latin typeface="Helvetica Neue"/>
              </a:rPr>
              <a:t>解释</a:t>
            </a:r>
            <a:endParaRPr lang="en-US" sz="6000" b="1" i="0" dirty="0">
              <a:solidFill>
                <a:srgbClr val="FFC000"/>
              </a:solidFill>
              <a:effectLst/>
              <a:latin typeface="Helvetica Neue"/>
            </a:endParaRPr>
          </a:p>
          <a:p>
            <a:pPr marL="342900" indent="-342900" algn="ctr">
              <a:buFont typeface="Arial" panose="020B0604020202020204" pitchFamily="34" charset="0"/>
              <a:buChar char="•"/>
            </a:pPr>
            <a:r>
              <a:rPr lang="en-US" sz="6000" b="1" dirty="0">
                <a:solidFill>
                  <a:srgbClr val="FFC000"/>
                </a:solidFill>
                <a:latin typeface="Helvetica Neue"/>
              </a:rPr>
              <a:t>Control </a:t>
            </a:r>
            <a:r>
              <a:rPr lang="zh-CN" altLang="en-US" sz="6000" b="1" dirty="0">
                <a:solidFill>
                  <a:srgbClr val="FFC000"/>
                </a:solidFill>
                <a:latin typeface="Helvetica Neue"/>
              </a:rPr>
              <a:t>控制</a:t>
            </a:r>
            <a:endParaRPr lang="en-US" sz="6000" b="1" dirty="0">
              <a:solidFill>
                <a:srgbClr val="FFC000"/>
              </a:solidFill>
              <a:latin typeface="Helvetica Neue"/>
            </a:endParaRPr>
          </a:p>
          <a:p>
            <a:pPr marL="342900" indent="-342900" algn="ctr">
              <a:buFont typeface="Arial" panose="020B0604020202020204" pitchFamily="34" charset="0"/>
              <a:buChar char="•"/>
            </a:pPr>
            <a:r>
              <a:rPr lang="en-US" sz="6000" b="1" i="0" dirty="0">
                <a:solidFill>
                  <a:srgbClr val="FFC000"/>
                </a:solidFill>
                <a:effectLst/>
                <a:latin typeface="Helvetica Neue"/>
              </a:rPr>
              <a:t>Predict </a:t>
            </a:r>
            <a:r>
              <a:rPr lang="zh-CN" altLang="en-US" sz="6000" b="1" i="0" dirty="0">
                <a:solidFill>
                  <a:srgbClr val="FFC000"/>
                </a:solidFill>
                <a:effectLst/>
                <a:latin typeface="Helvetica Neue"/>
              </a:rPr>
              <a:t>预测</a:t>
            </a:r>
            <a:r>
              <a:rPr lang="en-US" sz="6000" b="1" i="0" dirty="0">
                <a:solidFill>
                  <a:srgbClr val="FFC000"/>
                </a:solidFill>
                <a:effectLst/>
                <a:latin typeface="Helvetica Neue"/>
              </a:rPr>
              <a:t> </a:t>
            </a:r>
          </a:p>
        </p:txBody>
      </p:sp>
    </p:spTree>
    <p:extLst>
      <p:ext uri="{BB962C8B-B14F-4D97-AF65-F5344CB8AC3E}">
        <p14:creationId xmlns:p14="http://schemas.microsoft.com/office/powerpoint/2010/main" val="4257778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1937682" y="1082033"/>
            <a:ext cx="8316635" cy="461665"/>
          </a:xfrm>
          <a:prstGeom prst="rect">
            <a:avLst/>
          </a:prstGeom>
          <a:noFill/>
        </p:spPr>
        <p:txBody>
          <a:bodyPr wrap="square">
            <a:spAutoFit/>
          </a:bodyPr>
          <a:lstStyle/>
          <a:p>
            <a:pPr algn="ctr"/>
            <a:r>
              <a:rPr lang="en-US" sz="2400" b="1" dirty="0">
                <a:solidFill>
                  <a:srgbClr val="FFC000"/>
                </a:solidFill>
                <a:latin typeface="Helvetica Neue"/>
              </a:rPr>
              <a:t>E</a:t>
            </a:r>
            <a:r>
              <a:rPr lang="en-US" sz="2400" b="1" i="0" dirty="0">
                <a:solidFill>
                  <a:srgbClr val="FFC000"/>
                </a:solidFill>
                <a:effectLst/>
                <a:latin typeface="Helvetica Neue"/>
              </a:rPr>
              <a:t>xplain</a:t>
            </a:r>
          </a:p>
        </p:txBody>
      </p:sp>
      <p:pic>
        <p:nvPicPr>
          <p:cNvPr id="5" name="Picture 4">
            <a:extLst>
              <a:ext uri="{FF2B5EF4-FFF2-40B4-BE49-F238E27FC236}">
                <a16:creationId xmlns:a16="http://schemas.microsoft.com/office/drawing/2014/main" id="{033FA4E4-4768-471F-89EB-658ED045C806}"/>
              </a:ext>
            </a:extLst>
          </p:cNvPr>
          <p:cNvPicPr>
            <a:picLocks noChangeAspect="1"/>
          </p:cNvPicPr>
          <p:nvPr/>
        </p:nvPicPr>
        <p:blipFill>
          <a:blip r:embed="rId2"/>
          <a:stretch>
            <a:fillRect/>
          </a:stretch>
        </p:blipFill>
        <p:spPr>
          <a:xfrm>
            <a:off x="2614064" y="2045131"/>
            <a:ext cx="7198761" cy="4210318"/>
          </a:xfrm>
          <a:prstGeom prst="rect">
            <a:avLst/>
          </a:prstGeom>
        </p:spPr>
      </p:pic>
    </p:spTree>
    <p:extLst>
      <p:ext uri="{BB962C8B-B14F-4D97-AF65-F5344CB8AC3E}">
        <p14:creationId xmlns:p14="http://schemas.microsoft.com/office/powerpoint/2010/main" val="3338116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1937682" y="1082033"/>
            <a:ext cx="8316635" cy="461665"/>
          </a:xfrm>
          <a:prstGeom prst="rect">
            <a:avLst/>
          </a:prstGeom>
          <a:noFill/>
        </p:spPr>
        <p:txBody>
          <a:bodyPr wrap="square">
            <a:spAutoFit/>
          </a:bodyPr>
          <a:lstStyle/>
          <a:p>
            <a:pPr algn="ctr"/>
            <a:r>
              <a:rPr lang="en-US" sz="2400" b="1" i="0" dirty="0">
                <a:solidFill>
                  <a:srgbClr val="FFC000"/>
                </a:solidFill>
                <a:effectLst/>
                <a:latin typeface="Helvetica Neue"/>
              </a:rPr>
              <a:t>Control</a:t>
            </a:r>
          </a:p>
        </p:txBody>
      </p:sp>
      <p:pic>
        <p:nvPicPr>
          <p:cNvPr id="3" name="Picture 2">
            <a:extLst>
              <a:ext uri="{FF2B5EF4-FFF2-40B4-BE49-F238E27FC236}">
                <a16:creationId xmlns:a16="http://schemas.microsoft.com/office/drawing/2014/main" id="{2E7D5FF8-307B-47E5-B88F-30623986CF76}"/>
              </a:ext>
            </a:extLst>
          </p:cNvPr>
          <p:cNvPicPr>
            <a:picLocks noChangeAspect="1"/>
          </p:cNvPicPr>
          <p:nvPr/>
        </p:nvPicPr>
        <p:blipFill>
          <a:blip r:embed="rId2"/>
          <a:stretch>
            <a:fillRect/>
          </a:stretch>
        </p:blipFill>
        <p:spPr>
          <a:xfrm>
            <a:off x="741388" y="1713828"/>
            <a:ext cx="9719388" cy="4548325"/>
          </a:xfrm>
          <a:prstGeom prst="rect">
            <a:avLst/>
          </a:prstGeom>
        </p:spPr>
      </p:pic>
    </p:spTree>
    <p:extLst>
      <p:ext uri="{BB962C8B-B14F-4D97-AF65-F5344CB8AC3E}">
        <p14:creationId xmlns:p14="http://schemas.microsoft.com/office/powerpoint/2010/main" val="3607464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1937682" y="1082033"/>
            <a:ext cx="8316635" cy="461665"/>
          </a:xfrm>
          <a:prstGeom prst="rect">
            <a:avLst/>
          </a:prstGeom>
          <a:noFill/>
        </p:spPr>
        <p:txBody>
          <a:bodyPr wrap="square">
            <a:spAutoFit/>
          </a:bodyPr>
          <a:lstStyle/>
          <a:p>
            <a:pPr algn="ctr"/>
            <a:r>
              <a:rPr lang="en-US" sz="2400" b="1" i="0" dirty="0">
                <a:solidFill>
                  <a:srgbClr val="FFC000"/>
                </a:solidFill>
                <a:effectLst/>
                <a:latin typeface="Helvetica Neue"/>
              </a:rPr>
              <a:t>Control</a:t>
            </a:r>
          </a:p>
        </p:txBody>
      </p:sp>
      <p:pic>
        <p:nvPicPr>
          <p:cNvPr id="4" name="Picture 3">
            <a:extLst>
              <a:ext uri="{FF2B5EF4-FFF2-40B4-BE49-F238E27FC236}">
                <a16:creationId xmlns:a16="http://schemas.microsoft.com/office/drawing/2014/main" id="{9CDF9866-E2F6-45BF-810E-FC15BE7A63A4}"/>
              </a:ext>
            </a:extLst>
          </p:cNvPr>
          <p:cNvPicPr>
            <a:picLocks noChangeAspect="1"/>
          </p:cNvPicPr>
          <p:nvPr/>
        </p:nvPicPr>
        <p:blipFill>
          <a:blip r:embed="rId2"/>
          <a:stretch>
            <a:fillRect/>
          </a:stretch>
        </p:blipFill>
        <p:spPr>
          <a:xfrm>
            <a:off x="2102856" y="1713039"/>
            <a:ext cx="7856993" cy="4767436"/>
          </a:xfrm>
          <a:prstGeom prst="rect">
            <a:avLst/>
          </a:prstGeom>
        </p:spPr>
      </p:pic>
    </p:spTree>
    <p:extLst>
      <p:ext uri="{BB962C8B-B14F-4D97-AF65-F5344CB8AC3E}">
        <p14:creationId xmlns:p14="http://schemas.microsoft.com/office/powerpoint/2010/main" val="1147494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6" name="TextBox 5">
            <a:extLst>
              <a:ext uri="{FF2B5EF4-FFF2-40B4-BE49-F238E27FC236}">
                <a16:creationId xmlns:a16="http://schemas.microsoft.com/office/drawing/2014/main" id="{07A41501-A8BF-49DA-B402-DE69C8DE796B}"/>
              </a:ext>
            </a:extLst>
          </p:cNvPr>
          <p:cNvSpPr txBox="1"/>
          <p:nvPr/>
        </p:nvSpPr>
        <p:spPr>
          <a:xfrm>
            <a:off x="2128712" y="988727"/>
            <a:ext cx="8316635" cy="461665"/>
          </a:xfrm>
          <a:prstGeom prst="rect">
            <a:avLst/>
          </a:prstGeom>
          <a:noFill/>
        </p:spPr>
        <p:txBody>
          <a:bodyPr wrap="square">
            <a:spAutoFit/>
          </a:bodyPr>
          <a:lstStyle/>
          <a:p>
            <a:pPr algn="ctr"/>
            <a:r>
              <a:rPr lang="en-US" sz="2400" b="1" i="0" dirty="0">
                <a:solidFill>
                  <a:srgbClr val="FFC000"/>
                </a:solidFill>
                <a:effectLst/>
                <a:latin typeface="Helvetica Neue"/>
              </a:rPr>
              <a:t>Predict</a:t>
            </a:r>
          </a:p>
        </p:txBody>
      </p:sp>
      <p:pic>
        <p:nvPicPr>
          <p:cNvPr id="3" name="Picture 2">
            <a:extLst>
              <a:ext uri="{FF2B5EF4-FFF2-40B4-BE49-F238E27FC236}">
                <a16:creationId xmlns:a16="http://schemas.microsoft.com/office/drawing/2014/main" id="{5E11F9FB-7277-4DBD-BB1F-63D6F16F1C10}"/>
              </a:ext>
            </a:extLst>
          </p:cNvPr>
          <p:cNvPicPr>
            <a:picLocks noChangeAspect="1"/>
          </p:cNvPicPr>
          <p:nvPr/>
        </p:nvPicPr>
        <p:blipFill>
          <a:blip r:embed="rId2"/>
          <a:stretch>
            <a:fillRect/>
          </a:stretch>
        </p:blipFill>
        <p:spPr>
          <a:xfrm>
            <a:off x="1054971" y="1596123"/>
            <a:ext cx="8929785" cy="4679109"/>
          </a:xfrm>
          <a:prstGeom prst="rect">
            <a:avLst/>
          </a:prstGeom>
        </p:spPr>
      </p:pic>
    </p:spTree>
    <p:extLst>
      <p:ext uri="{BB962C8B-B14F-4D97-AF65-F5344CB8AC3E}">
        <p14:creationId xmlns:p14="http://schemas.microsoft.com/office/powerpoint/2010/main" val="3304083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3" name="TextBox 2">
            <a:extLst>
              <a:ext uri="{FF2B5EF4-FFF2-40B4-BE49-F238E27FC236}">
                <a16:creationId xmlns:a16="http://schemas.microsoft.com/office/drawing/2014/main" id="{CA93A310-054B-451B-95EA-29848D5193B3}"/>
              </a:ext>
            </a:extLst>
          </p:cNvPr>
          <p:cNvSpPr txBox="1"/>
          <p:nvPr/>
        </p:nvSpPr>
        <p:spPr>
          <a:xfrm>
            <a:off x="2382230" y="4071023"/>
            <a:ext cx="2521527" cy="369332"/>
          </a:xfrm>
          <a:prstGeom prst="rect">
            <a:avLst/>
          </a:prstGeom>
          <a:noFill/>
        </p:spPr>
        <p:txBody>
          <a:bodyPr wrap="square" rtlCol="0">
            <a:spAutoFit/>
          </a:bodyPr>
          <a:lstStyle/>
          <a:p>
            <a:r>
              <a:rPr lang="zh-CN" altLang="en-US" dirty="0"/>
              <a:t>饿了</a:t>
            </a:r>
            <a:r>
              <a:rPr lang="en-US" altLang="zh-CN" dirty="0"/>
              <a:t>business problems </a:t>
            </a:r>
            <a:endParaRPr lang="en-US" dirty="0"/>
          </a:p>
        </p:txBody>
      </p:sp>
      <p:pic>
        <p:nvPicPr>
          <p:cNvPr id="3076" name="Picture 4" descr="蘑菇头系列关于吃什么文字表情包你想吃什么-腾牛个性网">
            <a:extLst>
              <a:ext uri="{FF2B5EF4-FFF2-40B4-BE49-F238E27FC236}">
                <a16:creationId xmlns:a16="http://schemas.microsoft.com/office/drawing/2014/main" id="{9EDE2586-A578-47AC-A77C-05FD37868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247" y="148589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E2AE3E-A4E7-47D1-8F70-872BF4F1E011}"/>
              </a:ext>
            </a:extLst>
          </p:cNvPr>
          <p:cNvSpPr txBox="1"/>
          <p:nvPr/>
        </p:nvSpPr>
        <p:spPr>
          <a:xfrm>
            <a:off x="7608247" y="4115547"/>
            <a:ext cx="2521527" cy="369332"/>
          </a:xfrm>
          <a:prstGeom prst="rect">
            <a:avLst/>
          </a:prstGeom>
          <a:noFill/>
        </p:spPr>
        <p:txBody>
          <a:bodyPr wrap="square" rtlCol="0">
            <a:spAutoFit/>
          </a:bodyPr>
          <a:lstStyle/>
          <a:p>
            <a:r>
              <a:rPr lang="en-US" altLang="zh-CN" dirty="0"/>
              <a:t>business requirements</a:t>
            </a:r>
            <a:endParaRPr lang="en-US" dirty="0"/>
          </a:p>
        </p:txBody>
      </p:sp>
      <p:cxnSp>
        <p:nvCxnSpPr>
          <p:cNvPr id="5" name="Straight Arrow Connector 4">
            <a:extLst>
              <a:ext uri="{FF2B5EF4-FFF2-40B4-BE49-F238E27FC236}">
                <a16:creationId xmlns:a16="http://schemas.microsoft.com/office/drawing/2014/main" id="{B8471C0F-3833-49D4-9861-C4AB05C1692A}"/>
              </a:ext>
            </a:extLst>
          </p:cNvPr>
          <p:cNvCxnSpPr/>
          <p:nvPr/>
        </p:nvCxnSpPr>
        <p:spPr>
          <a:xfrm>
            <a:off x="5402510" y="2557461"/>
            <a:ext cx="15351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表示肚子饿的图片(第1页) - 要无忧健康图库">
            <a:extLst>
              <a:ext uri="{FF2B5EF4-FFF2-40B4-BE49-F238E27FC236}">
                <a16:creationId xmlns:a16="http://schemas.microsoft.com/office/drawing/2014/main" id="{BCA8A4D7-CD54-4089-A216-FEA58C03C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629" y="1654754"/>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0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Business Data analysis </a:t>
            </a:r>
            <a:r>
              <a:rPr lang="en-US" altLang="zh-CN"/>
              <a:t>/</a:t>
            </a:r>
            <a:r>
              <a:rPr lang="zh-CN" altLang="en-US"/>
              <a:t>商业数据分析</a:t>
            </a:r>
            <a:br>
              <a:rPr lang="en-US"/>
            </a:br>
            <a:br>
              <a:rPr lang="en-US"/>
            </a:br>
            <a:endParaRPr lang="en-US" sz="3200" dirty="0">
              <a:latin typeface="+mn-lt"/>
            </a:endParaRPr>
          </a:p>
        </p:txBody>
      </p:sp>
      <p:pic>
        <p:nvPicPr>
          <p:cNvPr id="1026" name="Picture 2" descr="打麦子第1页_ 驾考预约大全">
            <a:extLst>
              <a:ext uri="{FF2B5EF4-FFF2-40B4-BE49-F238E27FC236}">
                <a16:creationId xmlns:a16="http://schemas.microsoft.com/office/drawing/2014/main" id="{C1FDF856-D9E0-4356-9B1A-F503CA3EC7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390" y="2329539"/>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农村打麦子的场景，现在很难见到了- 每日头条">
            <a:extLst>
              <a:ext uri="{FF2B5EF4-FFF2-40B4-BE49-F238E27FC236}">
                <a16:creationId xmlns:a16="http://schemas.microsoft.com/office/drawing/2014/main" id="{4FBFEE9D-6DDF-47AF-A95E-3B7F3496F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989" y="2367639"/>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103 Stone Grain Mill Stock Photos, Pictures &amp; Royalty-Free Images - iStock">
            <a:extLst>
              <a:ext uri="{FF2B5EF4-FFF2-40B4-BE49-F238E27FC236}">
                <a16:creationId xmlns:a16="http://schemas.microsoft.com/office/drawing/2014/main" id="{9EFA0476-91E0-4034-A8DD-3BBFCB412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5736" y="2367638"/>
            <a:ext cx="2469429" cy="1704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7B616C-605B-4289-91B4-1E31D7DBD9ED}"/>
              </a:ext>
            </a:extLst>
          </p:cNvPr>
          <p:cNvSpPr txBox="1"/>
          <p:nvPr/>
        </p:nvSpPr>
        <p:spPr>
          <a:xfrm>
            <a:off x="1597891" y="4442691"/>
            <a:ext cx="1976582" cy="369332"/>
          </a:xfrm>
          <a:prstGeom prst="rect">
            <a:avLst/>
          </a:prstGeom>
          <a:noFill/>
        </p:spPr>
        <p:txBody>
          <a:bodyPr wrap="square" rtlCol="0">
            <a:spAutoFit/>
          </a:bodyPr>
          <a:lstStyle/>
          <a:p>
            <a:r>
              <a:rPr lang="en-US" dirty="0"/>
              <a:t>D</a:t>
            </a:r>
            <a:r>
              <a:rPr lang="en-US" altLang="zh-CN" dirty="0"/>
              <a:t>ata Collection</a:t>
            </a:r>
            <a:endParaRPr lang="en-US" dirty="0"/>
          </a:p>
        </p:txBody>
      </p:sp>
      <p:sp>
        <p:nvSpPr>
          <p:cNvPr id="11" name="TextBox 10">
            <a:extLst>
              <a:ext uri="{FF2B5EF4-FFF2-40B4-BE49-F238E27FC236}">
                <a16:creationId xmlns:a16="http://schemas.microsoft.com/office/drawing/2014/main" id="{B07CA852-691E-4AF3-BB0F-FB016412F9FF}"/>
              </a:ext>
            </a:extLst>
          </p:cNvPr>
          <p:cNvSpPr txBox="1"/>
          <p:nvPr/>
        </p:nvSpPr>
        <p:spPr>
          <a:xfrm>
            <a:off x="5476824" y="4442691"/>
            <a:ext cx="1976582" cy="369332"/>
          </a:xfrm>
          <a:prstGeom prst="rect">
            <a:avLst/>
          </a:prstGeom>
          <a:noFill/>
        </p:spPr>
        <p:txBody>
          <a:bodyPr wrap="square" rtlCol="0">
            <a:spAutoFit/>
          </a:bodyPr>
          <a:lstStyle/>
          <a:p>
            <a:r>
              <a:rPr lang="en-US" dirty="0"/>
              <a:t>D</a:t>
            </a:r>
            <a:r>
              <a:rPr lang="en-US" altLang="zh-CN" dirty="0"/>
              <a:t>ata Preparation</a:t>
            </a:r>
            <a:endParaRPr lang="en-US" dirty="0"/>
          </a:p>
        </p:txBody>
      </p:sp>
      <p:sp>
        <p:nvSpPr>
          <p:cNvPr id="12" name="TextBox 11">
            <a:extLst>
              <a:ext uri="{FF2B5EF4-FFF2-40B4-BE49-F238E27FC236}">
                <a16:creationId xmlns:a16="http://schemas.microsoft.com/office/drawing/2014/main" id="{ED172800-01D2-4578-918F-59FADB9DB583}"/>
              </a:ext>
            </a:extLst>
          </p:cNvPr>
          <p:cNvSpPr txBox="1"/>
          <p:nvPr/>
        </p:nvSpPr>
        <p:spPr>
          <a:xfrm>
            <a:off x="8940801" y="4442691"/>
            <a:ext cx="1976582" cy="369332"/>
          </a:xfrm>
          <a:prstGeom prst="rect">
            <a:avLst/>
          </a:prstGeom>
          <a:noFill/>
        </p:spPr>
        <p:txBody>
          <a:bodyPr wrap="square" rtlCol="0">
            <a:spAutoFit/>
          </a:bodyPr>
          <a:lstStyle/>
          <a:p>
            <a:r>
              <a:rPr lang="en-US" dirty="0"/>
              <a:t>D</a:t>
            </a:r>
            <a:r>
              <a:rPr lang="en-US" altLang="zh-CN" dirty="0"/>
              <a:t>ata Preparation</a:t>
            </a:r>
            <a:endParaRPr lang="en-US" dirty="0"/>
          </a:p>
        </p:txBody>
      </p:sp>
    </p:spTree>
    <p:extLst>
      <p:ext uri="{BB962C8B-B14F-4D97-AF65-F5344CB8AC3E}">
        <p14:creationId xmlns:p14="http://schemas.microsoft.com/office/powerpoint/2010/main" val="2368263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944111" y="203232"/>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Business Data analysis </a:t>
            </a:r>
            <a:r>
              <a:rPr lang="en-US" altLang="zh-CN"/>
              <a:t>/</a:t>
            </a:r>
            <a:r>
              <a:rPr lang="zh-CN" altLang="en-US"/>
              <a:t>商业数据分析</a:t>
            </a:r>
            <a:br>
              <a:rPr lang="en-US"/>
            </a:br>
            <a:br>
              <a:rPr lang="en-US"/>
            </a:br>
            <a:endParaRPr lang="en-US" sz="3200" dirty="0">
              <a:latin typeface="+mn-lt"/>
            </a:endParaRPr>
          </a:p>
        </p:txBody>
      </p:sp>
      <p:sp>
        <p:nvSpPr>
          <p:cNvPr id="2" name="TextBox 1">
            <a:extLst>
              <a:ext uri="{FF2B5EF4-FFF2-40B4-BE49-F238E27FC236}">
                <a16:creationId xmlns:a16="http://schemas.microsoft.com/office/drawing/2014/main" id="{A47B616C-605B-4289-91B4-1E31D7DBD9ED}"/>
              </a:ext>
            </a:extLst>
          </p:cNvPr>
          <p:cNvSpPr txBox="1"/>
          <p:nvPr/>
        </p:nvSpPr>
        <p:spPr>
          <a:xfrm>
            <a:off x="2596181" y="4627357"/>
            <a:ext cx="1976582" cy="369332"/>
          </a:xfrm>
          <a:prstGeom prst="rect">
            <a:avLst/>
          </a:prstGeom>
          <a:noFill/>
        </p:spPr>
        <p:txBody>
          <a:bodyPr wrap="square" rtlCol="0">
            <a:spAutoFit/>
          </a:bodyPr>
          <a:lstStyle/>
          <a:p>
            <a:r>
              <a:rPr lang="en-US" dirty="0"/>
              <a:t>D</a:t>
            </a:r>
            <a:r>
              <a:rPr lang="en-US" altLang="zh-CN" dirty="0"/>
              <a:t>ata Analysis</a:t>
            </a:r>
            <a:endParaRPr lang="en-US" dirty="0"/>
          </a:p>
        </p:txBody>
      </p:sp>
      <p:sp>
        <p:nvSpPr>
          <p:cNvPr id="12" name="TextBox 11">
            <a:extLst>
              <a:ext uri="{FF2B5EF4-FFF2-40B4-BE49-F238E27FC236}">
                <a16:creationId xmlns:a16="http://schemas.microsoft.com/office/drawing/2014/main" id="{ED172800-01D2-4578-918F-59FADB9DB583}"/>
              </a:ext>
            </a:extLst>
          </p:cNvPr>
          <p:cNvSpPr txBox="1"/>
          <p:nvPr/>
        </p:nvSpPr>
        <p:spPr>
          <a:xfrm>
            <a:off x="9005456" y="4627357"/>
            <a:ext cx="1976582" cy="369332"/>
          </a:xfrm>
          <a:prstGeom prst="rect">
            <a:avLst/>
          </a:prstGeom>
          <a:noFill/>
        </p:spPr>
        <p:txBody>
          <a:bodyPr wrap="square" rtlCol="0">
            <a:spAutoFit/>
          </a:bodyPr>
          <a:lstStyle/>
          <a:p>
            <a:r>
              <a:rPr lang="en-US" dirty="0"/>
              <a:t>D</a:t>
            </a:r>
            <a:r>
              <a:rPr lang="en-US" altLang="zh-CN" dirty="0"/>
              <a:t>ata Products</a:t>
            </a:r>
            <a:endParaRPr lang="en-US" dirty="0"/>
          </a:p>
        </p:txBody>
      </p:sp>
      <p:pic>
        <p:nvPicPr>
          <p:cNvPr id="9" name="Picture 8" descr="A Good Way to Portion Dough for Rolls | Cook&amp;#39;s Illustrated">
            <a:extLst>
              <a:ext uri="{FF2B5EF4-FFF2-40B4-BE49-F238E27FC236}">
                <a16:creationId xmlns:a16="http://schemas.microsoft.com/office/drawing/2014/main" id="{E4E5D8BD-1B8B-4493-A4F0-1B4A2530E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615" y="1979219"/>
            <a:ext cx="2277225" cy="22772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吃货最爱！细数全球最美味的各种面食，中国占了三种！">
            <a:extLst>
              <a:ext uri="{FF2B5EF4-FFF2-40B4-BE49-F238E27FC236}">
                <a16:creationId xmlns:a16="http://schemas.microsoft.com/office/drawing/2014/main" id="{1875FAEE-BFCD-4E16-97D9-232AAD59E8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2" t="17940" r="1972" b="5288"/>
          <a:stretch/>
        </p:blipFill>
        <p:spPr bwMode="auto">
          <a:xfrm>
            <a:off x="3257970" y="2091777"/>
            <a:ext cx="3354674" cy="21646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厨房门帘饺子-新人首单立减十元-2022年1月|淘宝海外">
            <a:extLst>
              <a:ext uri="{FF2B5EF4-FFF2-40B4-BE49-F238E27FC236}">
                <a16:creationId xmlns:a16="http://schemas.microsoft.com/office/drawing/2014/main" id="{FD8E0CB3-02A4-4828-8900-3AD9FDD71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565" y="2113319"/>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5C78CFA-1FEE-4813-9115-1B5855453D19}"/>
              </a:ext>
            </a:extLst>
          </p:cNvPr>
          <p:cNvCxnSpPr/>
          <p:nvPr/>
        </p:nvCxnSpPr>
        <p:spPr>
          <a:xfrm>
            <a:off x="6954473" y="3229761"/>
            <a:ext cx="1367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4C20E94-68DC-4DE0-ACBD-B426491ED19E}"/>
              </a:ext>
            </a:extLst>
          </p:cNvPr>
          <p:cNvSpPr txBox="1"/>
          <p:nvPr/>
        </p:nvSpPr>
        <p:spPr>
          <a:xfrm>
            <a:off x="6838158" y="3443573"/>
            <a:ext cx="1600035" cy="369332"/>
          </a:xfrm>
          <a:prstGeom prst="rect">
            <a:avLst/>
          </a:prstGeom>
          <a:noFill/>
        </p:spPr>
        <p:txBody>
          <a:bodyPr wrap="square" rtlCol="0">
            <a:spAutoFit/>
          </a:bodyPr>
          <a:lstStyle/>
          <a:p>
            <a:r>
              <a:rPr lang="en-US" dirty="0"/>
              <a:t>P</a:t>
            </a:r>
            <a:r>
              <a:rPr lang="en-US" altLang="zh-CN" dirty="0"/>
              <a:t>roductization</a:t>
            </a:r>
            <a:endParaRPr lang="en-US" dirty="0"/>
          </a:p>
        </p:txBody>
      </p:sp>
    </p:spTree>
    <p:extLst>
      <p:ext uri="{BB962C8B-B14F-4D97-AF65-F5344CB8AC3E}">
        <p14:creationId xmlns:p14="http://schemas.microsoft.com/office/powerpoint/2010/main" val="27946328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B32FEF-4DD4-46FC-9F22-80FD87EE31A4}"/>
              </a:ext>
            </a:extLst>
          </p:cNvPr>
          <p:cNvSpPr txBox="1">
            <a:spLocks/>
          </p:cNvSpPr>
          <p:nvPr/>
        </p:nvSpPr>
        <p:spPr>
          <a:xfrm>
            <a:off x="1262893" y="320678"/>
            <a:ext cx="10538669" cy="1178379"/>
          </a:xfrm>
          <a:prstGeom prst="rect">
            <a:avLst/>
          </a:prstGeom>
          <a:effectLst/>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3" name="TextBox 2">
            <a:extLst>
              <a:ext uri="{FF2B5EF4-FFF2-40B4-BE49-F238E27FC236}">
                <a16:creationId xmlns:a16="http://schemas.microsoft.com/office/drawing/2014/main" id="{CA93A310-054B-451B-95EA-29848D5193B3}"/>
              </a:ext>
            </a:extLst>
          </p:cNvPr>
          <p:cNvSpPr txBox="1"/>
          <p:nvPr/>
        </p:nvSpPr>
        <p:spPr>
          <a:xfrm>
            <a:off x="2681924" y="4406583"/>
            <a:ext cx="2947089" cy="369332"/>
          </a:xfrm>
          <a:prstGeom prst="rect">
            <a:avLst/>
          </a:prstGeom>
          <a:noFill/>
        </p:spPr>
        <p:txBody>
          <a:bodyPr wrap="square" rtlCol="0">
            <a:spAutoFit/>
          </a:bodyPr>
          <a:lstStyle/>
          <a:p>
            <a:r>
              <a:rPr lang="en-US" altLang="zh-CN" dirty="0"/>
              <a:t>business problems solved </a:t>
            </a:r>
            <a:endParaRPr lang="en-US" dirty="0"/>
          </a:p>
        </p:txBody>
      </p:sp>
      <p:pic>
        <p:nvPicPr>
          <p:cNvPr id="5" name="Picture 4" descr="厨房门帘饺子-新人首单立减十元-2022年1月|淘宝海外">
            <a:extLst>
              <a:ext uri="{FF2B5EF4-FFF2-40B4-BE49-F238E27FC236}">
                <a16:creationId xmlns:a16="http://schemas.microsoft.com/office/drawing/2014/main" id="{05C9ED2C-5DD8-43F9-9286-A90BBAF6F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115" y="1811674"/>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E2B843-0220-4721-BCDE-0B245882A734}"/>
              </a:ext>
            </a:extLst>
          </p:cNvPr>
          <p:cNvSpPr txBox="1"/>
          <p:nvPr/>
        </p:nvSpPr>
        <p:spPr>
          <a:xfrm>
            <a:off x="8521785" y="4406583"/>
            <a:ext cx="1976582" cy="369332"/>
          </a:xfrm>
          <a:prstGeom prst="rect">
            <a:avLst/>
          </a:prstGeom>
          <a:noFill/>
        </p:spPr>
        <p:txBody>
          <a:bodyPr wrap="square" rtlCol="0">
            <a:spAutoFit/>
          </a:bodyPr>
          <a:lstStyle/>
          <a:p>
            <a:r>
              <a:rPr lang="en-US" dirty="0"/>
              <a:t>D</a:t>
            </a:r>
            <a:r>
              <a:rPr lang="en-US" altLang="zh-CN" dirty="0"/>
              <a:t>ata Products</a:t>
            </a:r>
            <a:endParaRPr lang="en-US" dirty="0"/>
          </a:p>
        </p:txBody>
      </p:sp>
      <p:cxnSp>
        <p:nvCxnSpPr>
          <p:cNvPr id="4" name="Straight Arrow Connector 3">
            <a:extLst>
              <a:ext uri="{FF2B5EF4-FFF2-40B4-BE49-F238E27FC236}">
                <a16:creationId xmlns:a16="http://schemas.microsoft.com/office/drawing/2014/main" id="{B03C81E3-A49F-4215-949C-44B9A047779B}"/>
              </a:ext>
            </a:extLst>
          </p:cNvPr>
          <p:cNvCxnSpPr/>
          <p:nvPr/>
        </p:nvCxnSpPr>
        <p:spPr>
          <a:xfrm flipH="1">
            <a:off x="5629013" y="2883236"/>
            <a:ext cx="22230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997AE6-0065-4268-BA17-34B72C44348D}"/>
              </a:ext>
            </a:extLst>
          </p:cNvPr>
          <p:cNvSpPr txBox="1"/>
          <p:nvPr/>
        </p:nvSpPr>
        <p:spPr>
          <a:xfrm>
            <a:off x="5931017" y="3162650"/>
            <a:ext cx="1568741" cy="369332"/>
          </a:xfrm>
          <a:prstGeom prst="rect">
            <a:avLst/>
          </a:prstGeom>
          <a:noFill/>
        </p:spPr>
        <p:txBody>
          <a:bodyPr wrap="square" rtlCol="0">
            <a:spAutoFit/>
          </a:bodyPr>
          <a:lstStyle/>
          <a:p>
            <a:r>
              <a:rPr lang="zh-CN" altLang="en-US" dirty="0"/>
              <a:t>解决问题</a:t>
            </a:r>
            <a:endParaRPr lang="en-US" dirty="0"/>
          </a:p>
        </p:txBody>
      </p:sp>
      <p:pic>
        <p:nvPicPr>
          <p:cNvPr id="4100" name="Picture 4" descr="吃饱享受表情长网红的表情丑很得-表情包之园">
            <a:extLst>
              <a:ext uri="{FF2B5EF4-FFF2-40B4-BE49-F238E27FC236}">
                <a16:creationId xmlns:a16="http://schemas.microsoft.com/office/drawing/2014/main" id="{AEE73B3C-39CB-413C-B18F-57352A3D7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355" y="2021878"/>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789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579901" y="-257137"/>
            <a:ext cx="6858000" cy="1508105"/>
          </a:xfrm>
          <a:prstGeom prst="rect">
            <a:avLst/>
          </a:prstGeom>
          <a:noFill/>
        </p:spPr>
        <p:txBody>
          <a:bodyPr wrap="square" rtlCol="0" anchor="ctr">
            <a:spAutoFit/>
          </a:bodyPr>
          <a:lstStyle/>
          <a:p>
            <a:pPr algn="ctr"/>
            <a:br>
              <a:rPr lang="en-US" sz="3600" b="1" dirty="0">
                <a:solidFill>
                  <a:srgbClr val="FFC000"/>
                </a:solidFill>
                <a:latin typeface="+mj-lt"/>
              </a:rPr>
            </a:br>
            <a:r>
              <a:rPr lang="en-US" sz="3200" b="1" dirty="0">
                <a:solidFill>
                  <a:srgbClr val="FFC000"/>
                </a:solidFill>
                <a:latin typeface="+mj-lt"/>
              </a:rPr>
              <a:t>CHURN ANALYSIS</a:t>
            </a:r>
            <a:endParaRPr lang="en-US" sz="2000" b="1" dirty="0">
              <a:solidFill>
                <a:srgbClr val="FFC000"/>
              </a:solidFill>
              <a:latin typeface="+mj-lt"/>
            </a:endParaRPr>
          </a:p>
          <a:p>
            <a:pPr algn="ctr"/>
            <a:endParaRPr lang="en-US" sz="2400" dirty="0">
              <a:latin typeface="+mj-lt"/>
            </a:endParaRPr>
          </a:p>
        </p:txBody>
      </p:sp>
      <p:sp>
        <p:nvSpPr>
          <p:cNvPr id="2" name="TextBox 1">
            <a:extLst>
              <a:ext uri="{FF2B5EF4-FFF2-40B4-BE49-F238E27FC236}">
                <a16:creationId xmlns:a16="http://schemas.microsoft.com/office/drawing/2014/main" id="{B85B4A57-416C-4FC3-BFB6-D4F039F2A7BA}"/>
              </a:ext>
            </a:extLst>
          </p:cNvPr>
          <p:cNvSpPr txBox="1"/>
          <p:nvPr/>
        </p:nvSpPr>
        <p:spPr>
          <a:xfrm>
            <a:off x="4323128" y="963593"/>
            <a:ext cx="3934436"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FFC000"/>
                </a:solidFill>
              </a:rPr>
              <a:t>面试怎么讲</a:t>
            </a:r>
            <a:endParaRPr lang="en-US" altLang="zh-CN" dirty="0">
              <a:solidFill>
                <a:srgbClr val="FFC000"/>
              </a:solidFill>
            </a:endParaRPr>
          </a:p>
          <a:p>
            <a:pPr marL="742950" lvl="1" indent="-285750">
              <a:buFont typeface="Arial" panose="020B0604020202020204" pitchFamily="34" charset="0"/>
              <a:buChar char="•"/>
            </a:pPr>
            <a:r>
              <a:rPr lang="zh-CN" altLang="en-US" dirty="0">
                <a:solidFill>
                  <a:srgbClr val="FFC000"/>
                </a:solidFill>
              </a:rPr>
              <a:t>有相关经验</a:t>
            </a:r>
            <a:endParaRPr lang="en-US" dirty="0">
              <a:solidFill>
                <a:srgbClr val="FFC000"/>
              </a:solidFill>
            </a:endParaRPr>
          </a:p>
          <a:p>
            <a:pPr marL="742950" lvl="1" indent="-285750">
              <a:buFont typeface="Arial" panose="020B0604020202020204" pitchFamily="34" charset="0"/>
              <a:buChar char="•"/>
            </a:pPr>
            <a:r>
              <a:rPr lang="zh-CN" altLang="en-US" dirty="0">
                <a:solidFill>
                  <a:srgbClr val="FFC000"/>
                </a:solidFill>
              </a:rPr>
              <a:t>没有相关经验</a:t>
            </a:r>
            <a:endParaRPr lang="en-US" altLang="zh-CN" dirty="0">
              <a:solidFill>
                <a:srgbClr val="FFC000"/>
              </a:solidFill>
            </a:endParaRPr>
          </a:p>
        </p:txBody>
      </p:sp>
      <p:sp>
        <p:nvSpPr>
          <p:cNvPr id="25" name="TextBox 24">
            <a:extLst>
              <a:ext uri="{FF2B5EF4-FFF2-40B4-BE49-F238E27FC236}">
                <a16:creationId xmlns:a16="http://schemas.microsoft.com/office/drawing/2014/main" id="{6A7254AD-9507-47EF-A677-4D6F77AB5A89}"/>
              </a:ext>
            </a:extLst>
          </p:cNvPr>
          <p:cNvSpPr txBox="1"/>
          <p:nvPr/>
        </p:nvSpPr>
        <p:spPr>
          <a:xfrm>
            <a:off x="3473044" y="2136986"/>
            <a:ext cx="6082018" cy="507831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rgbClr val="FFC000"/>
                </a:solidFill>
              </a:rPr>
              <a:t>常见面试问题：</a:t>
            </a:r>
            <a:endParaRPr lang="en-US" altLang="zh-CN" dirty="0">
              <a:solidFill>
                <a:srgbClr val="FFC000"/>
              </a:solidFill>
            </a:endParaRPr>
          </a:p>
          <a:p>
            <a:pPr marL="742950" lvl="1" indent="-285750">
              <a:buFont typeface="Arial" panose="020B0604020202020204" pitchFamily="34" charset="0"/>
              <a:buChar char="•"/>
            </a:pPr>
            <a:r>
              <a:rPr lang="en-US" altLang="zh-CN" dirty="0">
                <a:solidFill>
                  <a:srgbClr val="FFC000"/>
                </a:solidFill>
              </a:rPr>
              <a:t>Tell me one time you use data to generate insights?</a:t>
            </a:r>
          </a:p>
          <a:p>
            <a:pPr marL="1200150" lvl="2" indent="-285750">
              <a:buFont typeface="Arial" panose="020B0604020202020204" pitchFamily="34" charset="0"/>
              <a:buChar char="•"/>
            </a:pPr>
            <a:r>
              <a:rPr lang="en-US" altLang="zh-CN" dirty="0">
                <a:solidFill>
                  <a:srgbClr val="FFC000"/>
                </a:solidFill>
              </a:rPr>
              <a:t>Identify Business problems</a:t>
            </a:r>
          </a:p>
          <a:p>
            <a:pPr marL="1200150" lvl="2" indent="-285750">
              <a:buFont typeface="Arial" panose="020B0604020202020204" pitchFamily="34" charset="0"/>
              <a:buChar char="•"/>
            </a:pPr>
            <a:r>
              <a:rPr lang="en-US" altLang="zh-CN" dirty="0">
                <a:solidFill>
                  <a:srgbClr val="FFC000"/>
                </a:solidFill>
              </a:rPr>
              <a:t>Identify data analysis solutions</a:t>
            </a:r>
          </a:p>
          <a:p>
            <a:pPr marL="1200150" lvl="2" indent="-285750">
              <a:buFont typeface="Arial" panose="020B0604020202020204" pitchFamily="34" charset="0"/>
              <a:buChar char="•"/>
            </a:pPr>
            <a:r>
              <a:rPr lang="en-US" altLang="zh-CN" dirty="0">
                <a:solidFill>
                  <a:srgbClr val="FFC000"/>
                </a:solidFill>
              </a:rPr>
              <a:t> visualize the insights</a:t>
            </a:r>
          </a:p>
          <a:p>
            <a:pPr marL="1200150" lvl="2" indent="-285750">
              <a:buFont typeface="Arial" panose="020B0604020202020204" pitchFamily="34" charset="0"/>
              <a:buChar char="•"/>
            </a:pPr>
            <a:r>
              <a:rPr lang="en-US" altLang="zh-CN" dirty="0">
                <a:solidFill>
                  <a:srgbClr val="FFC000"/>
                </a:solidFill>
              </a:rPr>
              <a:t>Present analysis and recommendations</a:t>
            </a:r>
          </a:p>
          <a:p>
            <a:pPr marL="1200150" lvl="2" indent="-285750">
              <a:buFont typeface="Arial" panose="020B0604020202020204" pitchFamily="34" charset="0"/>
              <a:buChar char="•"/>
            </a:pPr>
            <a:r>
              <a:rPr lang="en-US" altLang="zh-CN" dirty="0">
                <a:solidFill>
                  <a:srgbClr val="FFC000"/>
                </a:solidFill>
              </a:rPr>
              <a:t>Here is  one example I have done(have experience)/here is my approach(no experience)</a:t>
            </a:r>
          </a:p>
          <a:p>
            <a:pPr marL="742950" lvl="1" indent="-285750">
              <a:buFont typeface="Arial" panose="020B0604020202020204" pitchFamily="34" charset="0"/>
              <a:buChar char="•"/>
            </a:pPr>
            <a:r>
              <a:rPr lang="en-US" altLang="zh-CN" dirty="0">
                <a:solidFill>
                  <a:srgbClr val="FFC000"/>
                </a:solidFill>
              </a:rPr>
              <a:t>How do you find business opportunities/problems</a:t>
            </a:r>
          </a:p>
          <a:p>
            <a:pPr marL="1200150" lvl="2" indent="-285750">
              <a:buFont typeface="Arial" panose="020B0604020202020204" pitchFamily="34" charset="0"/>
              <a:buChar char="•"/>
            </a:pPr>
            <a:r>
              <a:rPr lang="en-US" altLang="zh-CN" dirty="0">
                <a:solidFill>
                  <a:srgbClr val="FFC000"/>
                </a:solidFill>
              </a:rPr>
              <a:t> identify business goals, e.g. marketing needs to retain customers…</a:t>
            </a:r>
          </a:p>
          <a:p>
            <a:pPr marL="742950" lvl="1" indent="-285750">
              <a:buFont typeface="Arial" panose="020B0604020202020204" pitchFamily="34" charset="0"/>
              <a:buChar char="•"/>
            </a:pPr>
            <a:r>
              <a:rPr lang="en-US" altLang="zh-CN" dirty="0">
                <a:solidFill>
                  <a:srgbClr val="FFC000"/>
                </a:solidFill>
              </a:rPr>
              <a:t>How do you do data analysis?</a:t>
            </a:r>
          </a:p>
          <a:p>
            <a:pPr marL="1200150" lvl="2" indent="-285750">
              <a:buFont typeface="Arial" panose="020B0604020202020204" pitchFamily="34" charset="0"/>
              <a:buChar char="•"/>
            </a:pPr>
            <a:r>
              <a:rPr lang="en-US" altLang="zh-CN" dirty="0">
                <a:solidFill>
                  <a:srgbClr val="FFC000"/>
                </a:solidFill>
              </a:rPr>
              <a:t>Data life cycle at high level</a:t>
            </a:r>
          </a:p>
          <a:p>
            <a:pPr marL="742950" lvl="1" indent="-285750">
              <a:buFont typeface="Arial" panose="020B0604020202020204" pitchFamily="34" charset="0"/>
              <a:buChar char="•"/>
            </a:pPr>
            <a:r>
              <a:rPr lang="en-US" altLang="zh-CN" dirty="0">
                <a:solidFill>
                  <a:srgbClr val="FFC000"/>
                </a:solidFill>
              </a:rPr>
              <a:t>How do you prepare data?</a:t>
            </a:r>
          </a:p>
          <a:p>
            <a:pPr marL="1200150" lvl="2" indent="-285750">
              <a:buFont typeface="Arial" panose="020B0604020202020204" pitchFamily="34" charset="0"/>
              <a:buChar char="•"/>
            </a:pPr>
            <a:r>
              <a:rPr lang="en-US" altLang="zh-CN" dirty="0">
                <a:solidFill>
                  <a:srgbClr val="FFC000"/>
                </a:solidFill>
              </a:rPr>
              <a:t>Data Architecture</a:t>
            </a:r>
          </a:p>
          <a:p>
            <a:pPr marL="1200150" lvl="2" indent="-285750">
              <a:buFont typeface="Arial" panose="020B0604020202020204" pitchFamily="34" charset="0"/>
              <a:buChar char="•"/>
            </a:pPr>
            <a:endParaRPr lang="en-US" altLang="zh-CN" dirty="0">
              <a:solidFill>
                <a:srgbClr val="FFC000"/>
              </a:solidFill>
            </a:endParaRPr>
          </a:p>
          <a:p>
            <a:pPr marL="742950" lvl="1" indent="-285750">
              <a:buFont typeface="Arial" panose="020B0604020202020204" pitchFamily="34" charset="0"/>
              <a:buChar char="•"/>
            </a:pPr>
            <a:endParaRPr lang="en-US" altLang="zh-CN" dirty="0">
              <a:solidFill>
                <a:srgbClr val="FFC000"/>
              </a:solidFill>
            </a:endParaRPr>
          </a:p>
          <a:p>
            <a:pPr marL="285750" indent="-285750">
              <a:buFont typeface="Arial" panose="020B0604020202020204" pitchFamily="34" charset="0"/>
              <a:buChar char="•"/>
            </a:pPr>
            <a:endParaRPr lang="en-US" dirty="0">
              <a:solidFill>
                <a:srgbClr val="FFC000"/>
              </a:solidFill>
            </a:endParaRPr>
          </a:p>
        </p:txBody>
      </p:sp>
    </p:spTree>
    <p:extLst>
      <p:ext uri="{BB962C8B-B14F-4D97-AF65-F5344CB8AC3E}">
        <p14:creationId xmlns:p14="http://schemas.microsoft.com/office/powerpoint/2010/main" val="2363637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50897" y="73353"/>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76758" y="1117004"/>
            <a:ext cx="6094602" cy="129266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1" i="0" u="none" strike="noStrike" kern="1200" cap="none" spc="0" normalizeH="0" baseline="0" noProof="0" dirty="0">
                <a:ln>
                  <a:noFill/>
                </a:ln>
                <a:solidFill>
                  <a:srgbClr val="FFFF00"/>
                </a:solidFill>
                <a:effectLst/>
                <a:uLnTx/>
                <a:uFillTx/>
                <a:latin typeface="Corbel" panose="020B0503020204020204"/>
                <a:ea typeface="+mn-ea"/>
                <a:cs typeface="+mn-cs"/>
              </a:rPr>
              <a:t>Designing our experiment</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prstClr val="white">
                    <a:lumMod val="65000"/>
                  </a:prstClr>
                </a:solidFill>
                <a:effectLst/>
                <a:uLnTx/>
                <a:uFillTx/>
                <a:latin typeface="Helvetica Neue"/>
                <a:ea typeface="+mn-ea"/>
                <a:cs typeface="+mn-cs"/>
              </a:rPr>
              <a:t>Formulating a hypothesis</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prstClr val="white">
                    <a:lumMod val="75000"/>
                  </a:prstClr>
                </a:solidFill>
                <a:effectLst/>
                <a:uLnTx/>
                <a:uFillTx/>
                <a:latin typeface="Helvetica Neue"/>
                <a:ea typeface="+mn-ea"/>
                <a:cs typeface="+mn-cs"/>
              </a:rPr>
              <a:t>Choosing the variables</a:t>
            </a:r>
          </a:p>
          <a:p>
            <a:pPr marL="800100" marR="0" lvl="1" indent="-342900" algn="l" defTabSz="457200" rtl="0" eaLnBrk="1" fontAlgn="auto" latinLnBrk="0" hangingPunct="1">
              <a:lnSpc>
                <a:spcPct val="100000"/>
              </a:lnSpc>
              <a:spcBef>
                <a:spcPts val="0"/>
              </a:spcBef>
              <a:spcAft>
                <a:spcPts val="0"/>
              </a:spcAft>
              <a:buClrTx/>
              <a:buSzTx/>
              <a:buFont typeface="+mj-lt"/>
              <a:buAutoNum type="alphaLcParenR"/>
              <a:tabLst/>
              <a:defRPr/>
            </a:pPr>
            <a:r>
              <a:rPr kumimoji="0" lang="en-US" sz="1400" b="1" i="0" u="none" strike="noStrike" kern="1200" cap="none" spc="0" normalizeH="0" baseline="0" noProof="0" dirty="0">
                <a:ln>
                  <a:noFill/>
                </a:ln>
                <a:solidFill>
                  <a:srgbClr val="FFFF00"/>
                </a:solidFill>
                <a:effectLst/>
                <a:uLnTx/>
                <a:uFillTx/>
                <a:latin typeface="Helvetica Neue"/>
                <a:ea typeface="+mn-ea"/>
                <a:cs typeface="+mn-cs"/>
              </a:rPr>
              <a:t>Choosing a sample size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
        <p:nvSpPr>
          <p:cNvPr id="12" name="TextBox 11">
            <a:extLst>
              <a:ext uri="{FF2B5EF4-FFF2-40B4-BE49-F238E27FC236}">
                <a16:creationId xmlns:a16="http://schemas.microsoft.com/office/drawing/2014/main" id="{92D83A75-00F0-4DDB-F89C-F05C3EFD1BD0}"/>
              </a:ext>
            </a:extLst>
          </p:cNvPr>
          <p:cNvSpPr txBox="1"/>
          <p:nvPr/>
        </p:nvSpPr>
        <p:spPr>
          <a:xfrm>
            <a:off x="3253180" y="3925114"/>
            <a:ext cx="5685639" cy="181588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So how many people should we have in each group?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00"/>
                </a:solidFill>
                <a:effectLst/>
                <a:uLnTx/>
                <a:uFillTx/>
                <a:latin typeface="Corbel" panose="020B0503020204020204"/>
                <a:ea typeface="+mn-ea"/>
                <a:cs typeface="+mn-cs"/>
              </a:rPr>
              <a:t>Power analysis: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00"/>
                </a:solidFill>
                <a:effectLst/>
                <a:uLnTx/>
                <a:uFillTx/>
                <a:latin typeface="Corbel" panose="020B0503020204020204"/>
                <a:ea typeface="+mn-ea"/>
                <a:cs typeface="+mn-cs"/>
              </a:rPr>
              <a:t>Power of the test ( 1−𝛽 ) </a:t>
            </a: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 This represents the probability of finding a statistical difference between the groups in our test when a difference is actually present. This is usually set at 0.8 as a convention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00"/>
                </a:solidFill>
                <a:effectLst/>
                <a:uLnTx/>
                <a:uFillTx/>
                <a:latin typeface="Corbel" panose="020B0503020204020204"/>
                <a:ea typeface="+mn-ea"/>
                <a:cs typeface="+mn-cs"/>
              </a:rPr>
              <a:t>Alpha value ( 𝛼 ) </a:t>
            </a: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 The critical value we set earlier to 0.05</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00"/>
                </a:solidFill>
                <a:effectLst/>
                <a:uLnTx/>
                <a:uFillTx/>
                <a:latin typeface="Corbel" panose="020B0503020204020204"/>
                <a:ea typeface="+mn-ea"/>
                <a:cs typeface="+mn-cs"/>
              </a:rPr>
              <a:t>Effect size </a:t>
            </a: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 How big of a difference we expect there to be between the conversion rates: 15%-13%=2%</a:t>
            </a:r>
          </a:p>
        </p:txBody>
      </p:sp>
      <p:sp>
        <p:nvSpPr>
          <p:cNvPr id="13" name="TextBox 12">
            <a:extLst>
              <a:ext uri="{FF2B5EF4-FFF2-40B4-BE49-F238E27FC236}">
                <a16:creationId xmlns:a16="http://schemas.microsoft.com/office/drawing/2014/main" id="{757273DB-DB3E-6AD7-5866-45B8ADA3228E}"/>
              </a:ext>
            </a:extLst>
          </p:cNvPr>
          <p:cNvSpPr txBox="1"/>
          <p:nvPr/>
        </p:nvSpPr>
        <p:spPr>
          <a:xfrm>
            <a:off x="3047999" y="2560213"/>
            <a:ext cx="6096000" cy="90024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00"/>
                </a:solidFill>
                <a:effectLst/>
                <a:uLnTx/>
                <a:uFillTx/>
                <a:latin typeface="Corbel" panose="020B0503020204020204"/>
                <a:ea typeface="+mn-ea"/>
                <a:cs typeface="+mn-cs"/>
              </a:rPr>
              <a:t>It is important to note that since we won't test the whole user base (our population), the conversion rates that we'll get will inevitably be only estimates of the true rates.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00"/>
                </a:solidFill>
                <a:effectLst/>
                <a:uLnTx/>
                <a:uFillTx/>
                <a:latin typeface="Corbel" panose="020B0503020204020204"/>
                <a:ea typeface="+mn-ea"/>
                <a:cs typeface="+mn-cs"/>
              </a:rPr>
              <a:t>the larger the sample size, the more precise our estimates ,the higher the chance to detect a difference in the two groups, if present.</a:t>
            </a:r>
          </a:p>
        </p:txBody>
      </p:sp>
    </p:spTree>
    <p:extLst>
      <p:ext uri="{BB962C8B-B14F-4D97-AF65-F5344CB8AC3E}">
        <p14:creationId xmlns:p14="http://schemas.microsoft.com/office/powerpoint/2010/main" val="11737421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3" name="Content Placeholder 2"/>
          <p:cNvSpPr>
            <a:spLocks noGrp="1"/>
          </p:cNvSpPr>
          <p:nvPr>
            <p:ph idx="1"/>
          </p:nvPr>
        </p:nvSpPr>
        <p:spPr>
          <a:xfrm>
            <a:off x="924561" y="2372926"/>
            <a:ext cx="10131425" cy="3204594"/>
          </a:xfrm>
        </p:spPr>
        <p:txBody>
          <a:bodyPr>
            <a:normAutofit/>
          </a:bodyPr>
          <a:lstStyle/>
          <a:p>
            <a:r>
              <a:rPr lang="zh-CN" altLang="en-US" sz="2000" dirty="0"/>
              <a:t>三个项目帮助同学轻松通过银行销售部门面试。 </a:t>
            </a:r>
            <a:endParaRPr lang="en-US" altLang="zh-CN" sz="2000" dirty="0"/>
          </a:p>
          <a:p>
            <a:r>
              <a:rPr lang="zh-CN" altLang="en-US" sz="2000" dirty="0"/>
              <a:t>第一个项目：帮助销售部门提高销售业绩：如何用数据分析来解决这个问题。</a:t>
            </a:r>
            <a:endParaRPr lang="en-US" altLang="zh-CN" sz="2000" dirty="0"/>
          </a:p>
          <a:p>
            <a:r>
              <a:rPr lang="zh-CN" altLang="en-US" sz="2000" dirty="0"/>
              <a:t>第二个项目： 银行销售部门挽留老客户</a:t>
            </a:r>
            <a:r>
              <a:rPr lang="en-US" altLang="zh-CN" sz="2000" dirty="0"/>
              <a:t>-</a:t>
            </a:r>
            <a:r>
              <a:rPr lang="zh-CN" altLang="en-US" sz="2000" dirty="0"/>
              <a:t>如何数据分析解决这个问题。 </a:t>
            </a:r>
            <a:endParaRPr lang="en-US" altLang="zh-CN" sz="2000" dirty="0"/>
          </a:p>
          <a:p>
            <a:pPr>
              <a:lnSpc>
                <a:spcPct val="120000"/>
              </a:lnSpc>
            </a:pPr>
            <a:r>
              <a:rPr lang="zh-CN" altLang="en-US" sz="2000" dirty="0"/>
              <a:t>第三个项目：促销活动</a:t>
            </a:r>
            <a:r>
              <a:rPr lang="en-US" altLang="zh-CN" sz="2000" dirty="0"/>
              <a:t>-</a:t>
            </a:r>
            <a:r>
              <a:rPr lang="zh-CN" altLang="en-US" sz="2000" dirty="0"/>
              <a:t>少花钱多办事</a:t>
            </a:r>
            <a:r>
              <a:rPr lang="en-US" altLang="zh-CN" sz="2000" dirty="0"/>
              <a:t>-</a:t>
            </a:r>
            <a:r>
              <a:rPr lang="zh-CN" altLang="en-US" sz="2000" dirty="0"/>
              <a:t>如何用数据分析解决这个问题。 </a:t>
            </a:r>
            <a:endParaRPr lang="en-US" altLang="zh-CN" sz="2000" dirty="0"/>
          </a:p>
          <a:p>
            <a:pPr>
              <a:lnSpc>
                <a:spcPct val="120000"/>
              </a:lnSpc>
            </a:pPr>
            <a:r>
              <a:rPr lang="zh-CN" altLang="en-US" sz="2000" dirty="0"/>
              <a:t>银行内部部门分门别类，同学们写简历，面试要有针对性，通过项目理解银行想招什么样的人，少走弯路，直接命中目标！</a:t>
            </a:r>
            <a:endParaRPr lang="en-US" sz="2000" dirty="0"/>
          </a:p>
          <a:p>
            <a:pPr marL="0" indent="0" algn="ctr">
              <a:buNone/>
            </a:pPr>
            <a:endParaRPr lang="en-US" sz="2000" dirty="0"/>
          </a:p>
        </p:txBody>
      </p:sp>
      <p:sp>
        <p:nvSpPr>
          <p:cNvPr id="4" name="Title 1"/>
          <p:cNvSpPr txBox="1">
            <a:spLocks/>
          </p:cNvSpPr>
          <p:nvPr/>
        </p:nvSpPr>
        <p:spPr>
          <a:xfrm>
            <a:off x="674616" y="1493239"/>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Sales/</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销售部门项目</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Tree>
    <p:extLst>
      <p:ext uri="{BB962C8B-B14F-4D97-AF65-F5344CB8AC3E}">
        <p14:creationId xmlns:p14="http://schemas.microsoft.com/office/powerpoint/2010/main" val="14207320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E00-73C7-43EE-9418-BFB31E75260E}"/>
              </a:ext>
            </a:extLst>
          </p:cNvPr>
          <p:cNvSpPr>
            <a:spLocks noGrp="1"/>
          </p:cNvSpPr>
          <p:nvPr>
            <p:ph type="title"/>
          </p:nvPr>
        </p:nvSpPr>
        <p:spPr/>
        <p:txBody>
          <a:bodyPr>
            <a:normAutofit fontScale="90000"/>
          </a:bodyPr>
          <a:lstStyle/>
          <a:p>
            <a:pPr algn="ctr"/>
            <a:r>
              <a:rPr lang="en-US" dirty="0"/>
              <a:t>Business problems 1:Sales performance </a:t>
            </a:r>
            <a:r>
              <a:rPr lang="en-US" dirty="0" err="1"/>
              <a:t>kpi</a:t>
            </a:r>
            <a:br>
              <a:rPr lang="en-US" dirty="0"/>
            </a:br>
            <a:r>
              <a:rPr lang="zh-CN" altLang="en-US" dirty="0"/>
              <a:t>银行销售业务问题</a:t>
            </a:r>
            <a:r>
              <a:rPr lang="en-US" altLang="zh-CN" dirty="0"/>
              <a:t>1</a:t>
            </a:r>
            <a:r>
              <a:rPr lang="zh-CN" altLang="en-US" dirty="0"/>
              <a:t>：怎么提高销售业绩</a:t>
            </a:r>
            <a:endParaRPr lang="en-US" dirty="0"/>
          </a:p>
        </p:txBody>
      </p:sp>
      <p:sp>
        <p:nvSpPr>
          <p:cNvPr id="6" name="AutoShape 10">
            <a:extLst>
              <a:ext uri="{FF2B5EF4-FFF2-40B4-BE49-F238E27FC236}">
                <a16:creationId xmlns:a16="http://schemas.microsoft.com/office/drawing/2014/main" id="{3FC9AEFC-F5ED-4286-9E57-5CD4A8DD19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8" name="Picture 7">
            <a:extLst>
              <a:ext uri="{FF2B5EF4-FFF2-40B4-BE49-F238E27FC236}">
                <a16:creationId xmlns:a16="http://schemas.microsoft.com/office/drawing/2014/main" id="{3CD03CD2-B80E-499A-A3AA-4EE992D3BEDC}"/>
              </a:ext>
            </a:extLst>
          </p:cNvPr>
          <p:cNvPicPr>
            <a:picLocks noChangeAspect="1"/>
          </p:cNvPicPr>
          <p:nvPr/>
        </p:nvPicPr>
        <p:blipFill rotWithShape="1">
          <a:blip r:embed="rId2"/>
          <a:srcRect t="52979"/>
          <a:stretch/>
        </p:blipFill>
        <p:spPr>
          <a:xfrm>
            <a:off x="2406941" y="2871054"/>
            <a:ext cx="7378117" cy="1921080"/>
          </a:xfrm>
          <a:prstGeom prst="rect">
            <a:avLst/>
          </a:prstGeom>
        </p:spPr>
      </p:pic>
    </p:spTree>
    <p:extLst>
      <p:ext uri="{BB962C8B-B14F-4D97-AF65-F5344CB8AC3E}">
        <p14:creationId xmlns:p14="http://schemas.microsoft.com/office/powerpoint/2010/main" val="224228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E00-73C7-43EE-9418-BFB31E75260E}"/>
              </a:ext>
            </a:extLst>
          </p:cNvPr>
          <p:cNvSpPr>
            <a:spLocks noGrp="1"/>
          </p:cNvSpPr>
          <p:nvPr>
            <p:ph type="title"/>
          </p:nvPr>
        </p:nvSpPr>
        <p:spPr/>
        <p:txBody>
          <a:bodyPr>
            <a:normAutofit fontScale="90000"/>
          </a:bodyPr>
          <a:lstStyle/>
          <a:p>
            <a:pPr algn="ctr"/>
            <a:r>
              <a:rPr lang="en-US" dirty="0"/>
              <a:t>Sales conversion rate</a:t>
            </a:r>
            <a:br>
              <a:rPr lang="en-US" dirty="0"/>
            </a:br>
            <a:r>
              <a:rPr lang="zh-CN" altLang="en-US" dirty="0"/>
              <a:t>销售人员客户转换率</a:t>
            </a:r>
            <a:endParaRPr lang="en-US" dirty="0"/>
          </a:p>
        </p:txBody>
      </p:sp>
      <p:pic>
        <p:nvPicPr>
          <p:cNvPr id="3" name="Picture 2">
            <a:extLst>
              <a:ext uri="{FF2B5EF4-FFF2-40B4-BE49-F238E27FC236}">
                <a16:creationId xmlns:a16="http://schemas.microsoft.com/office/drawing/2014/main" id="{2161FEF1-98B9-4419-A308-1F3FB18478C3}"/>
              </a:ext>
            </a:extLst>
          </p:cNvPr>
          <p:cNvPicPr>
            <a:picLocks noChangeAspect="1"/>
          </p:cNvPicPr>
          <p:nvPr/>
        </p:nvPicPr>
        <p:blipFill>
          <a:blip r:embed="rId2"/>
          <a:stretch>
            <a:fillRect/>
          </a:stretch>
        </p:blipFill>
        <p:spPr>
          <a:xfrm>
            <a:off x="2878345" y="2196440"/>
            <a:ext cx="5864860" cy="3706689"/>
          </a:xfrm>
          <a:prstGeom prst="rect">
            <a:avLst/>
          </a:prstGeom>
        </p:spPr>
      </p:pic>
    </p:spTree>
    <p:extLst>
      <p:ext uri="{BB962C8B-B14F-4D97-AF65-F5344CB8AC3E}">
        <p14:creationId xmlns:p14="http://schemas.microsoft.com/office/powerpoint/2010/main" val="33705000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EE0D-BAB3-4124-B3BF-BC74FC9E62B3}"/>
              </a:ext>
            </a:extLst>
          </p:cNvPr>
          <p:cNvSpPr>
            <a:spLocks noGrp="1"/>
          </p:cNvSpPr>
          <p:nvPr>
            <p:ph type="title"/>
          </p:nvPr>
        </p:nvSpPr>
        <p:spPr/>
        <p:txBody>
          <a:bodyPr/>
          <a:lstStyle/>
          <a:p>
            <a:pPr algn="ctr"/>
            <a:r>
              <a:rPr lang="en-US" dirty="0"/>
              <a:t>Sales data</a:t>
            </a:r>
            <a:r>
              <a:rPr lang="en-US" altLang="zh-CN" dirty="0"/>
              <a:t>/</a:t>
            </a:r>
            <a:r>
              <a:rPr lang="zh-CN" altLang="en-US" dirty="0"/>
              <a:t>销售数据</a:t>
            </a:r>
            <a:endParaRPr lang="en-US" dirty="0"/>
          </a:p>
        </p:txBody>
      </p:sp>
      <p:graphicFrame>
        <p:nvGraphicFramePr>
          <p:cNvPr id="11" name="Table 10">
            <a:extLst>
              <a:ext uri="{FF2B5EF4-FFF2-40B4-BE49-F238E27FC236}">
                <a16:creationId xmlns:a16="http://schemas.microsoft.com/office/drawing/2014/main" id="{1287B9E9-A79B-4F90-A906-A89C292B8E5D}"/>
              </a:ext>
            </a:extLst>
          </p:cNvPr>
          <p:cNvGraphicFramePr>
            <a:graphicFrameLocks noGrp="1"/>
          </p:cNvGraphicFramePr>
          <p:nvPr/>
        </p:nvGraphicFramePr>
        <p:xfrm>
          <a:off x="1030287" y="2566431"/>
          <a:ext cx="8082421" cy="2375394"/>
        </p:xfrm>
        <a:graphic>
          <a:graphicData uri="http://schemas.openxmlformats.org/drawingml/2006/table">
            <a:tbl>
              <a:tblPr>
                <a:tableStyleId>{5C22544A-7EE6-4342-B048-85BDC9FD1C3A}</a:tableStyleId>
              </a:tblPr>
              <a:tblGrid>
                <a:gridCol w="514394">
                  <a:extLst>
                    <a:ext uri="{9D8B030D-6E8A-4147-A177-3AD203B41FA5}">
                      <a16:colId xmlns:a16="http://schemas.microsoft.com/office/drawing/2014/main" val="623116711"/>
                    </a:ext>
                  </a:extLst>
                </a:gridCol>
                <a:gridCol w="842321">
                  <a:extLst>
                    <a:ext uri="{9D8B030D-6E8A-4147-A177-3AD203B41FA5}">
                      <a16:colId xmlns:a16="http://schemas.microsoft.com/office/drawing/2014/main" val="3855648626"/>
                    </a:ext>
                  </a:extLst>
                </a:gridCol>
                <a:gridCol w="816601">
                  <a:extLst>
                    <a:ext uri="{9D8B030D-6E8A-4147-A177-3AD203B41FA5}">
                      <a16:colId xmlns:a16="http://schemas.microsoft.com/office/drawing/2014/main" val="591623116"/>
                    </a:ext>
                  </a:extLst>
                </a:gridCol>
                <a:gridCol w="814458">
                  <a:extLst>
                    <a:ext uri="{9D8B030D-6E8A-4147-A177-3AD203B41FA5}">
                      <a16:colId xmlns:a16="http://schemas.microsoft.com/office/drawing/2014/main" val="257783696"/>
                    </a:ext>
                  </a:extLst>
                </a:gridCol>
                <a:gridCol w="788738">
                  <a:extLst>
                    <a:ext uri="{9D8B030D-6E8A-4147-A177-3AD203B41FA5}">
                      <a16:colId xmlns:a16="http://schemas.microsoft.com/office/drawing/2014/main" val="1264653030"/>
                    </a:ext>
                  </a:extLst>
                </a:gridCol>
                <a:gridCol w="585124">
                  <a:extLst>
                    <a:ext uri="{9D8B030D-6E8A-4147-A177-3AD203B41FA5}">
                      <a16:colId xmlns:a16="http://schemas.microsoft.com/office/drawing/2014/main" val="310270250"/>
                    </a:ext>
                  </a:extLst>
                </a:gridCol>
                <a:gridCol w="874470">
                  <a:extLst>
                    <a:ext uri="{9D8B030D-6E8A-4147-A177-3AD203B41FA5}">
                      <a16:colId xmlns:a16="http://schemas.microsoft.com/office/drawing/2014/main" val="3319521965"/>
                    </a:ext>
                  </a:extLst>
                </a:gridCol>
                <a:gridCol w="668712">
                  <a:extLst>
                    <a:ext uri="{9D8B030D-6E8A-4147-A177-3AD203B41FA5}">
                      <a16:colId xmlns:a16="http://schemas.microsoft.com/office/drawing/2014/main" val="1883769959"/>
                    </a:ext>
                  </a:extLst>
                </a:gridCol>
                <a:gridCol w="677286">
                  <a:extLst>
                    <a:ext uri="{9D8B030D-6E8A-4147-A177-3AD203B41FA5}">
                      <a16:colId xmlns:a16="http://schemas.microsoft.com/office/drawing/2014/main" val="825685921"/>
                    </a:ext>
                  </a:extLst>
                </a:gridCol>
                <a:gridCol w="745872">
                  <a:extLst>
                    <a:ext uri="{9D8B030D-6E8A-4147-A177-3AD203B41FA5}">
                      <a16:colId xmlns:a16="http://schemas.microsoft.com/office/drawing/2014/main" val="1955987324"/>
                    </a:ext>
                  </a:extLst>
                </a:gridCol>
                <a:gridCol w="754445">
                  <a:extLst>
                    <a:ext uri="{9D8B030D-6E8A-4147-A177-3AD203B41FA5}">
                      <a16:colId xmlns:a16="http://schemas.microsoft.com/office/drawing/2014/main" val="3113982875"/>
                    </a:ext>
                  </a:extLst>
                </a:gridCol>
              </a:tblGrid>
              <a:tr h="109378">
                <a:tc>
                  <a:txBody>
                    <a:bodyPr/>
                    <a:lstStyle/>
                    <a:p>
                      <a:pPr algn="l" fontAlgn="b"/>
                      <a:r>
                        <a:rPr lang="en-US" sz="700" u="none" strike="noStrike">
                          <a:effectLst/>
                        </a:rPr>
                        <a:t>user_type</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dirty="0" err="1">
                          <a:effectLst/>
                        </a:rPr>
                        <a:t>registration_status</a:t>
                      </a:r>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dirty="0" err="1">
                          <a:effectLst/>
                        </a:rPr>
                        <a:t>onboarded_month</a:t>
                      </a:r>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dirty="0" err="1">
                          <a:effectLst/>
                        </a:rPr>
                        <a:t>user_login_month</a:t>
                      </a:r>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dirty="0" err="1">
                          <a:effectLst/>
                        </a:rPr>
                        <a:t>count_user_login</a:t>
                      </a:r>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dirty="0" err="1">
                          <a:effectLst/>
                        </a:rPr>
                        <a:t>auth_month</a:t>
                      </a:r>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transaction_amount</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deposit_count</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transfer_count</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deposit_amount</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transfer_amount</a:t>
                      </a:r>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1421879473"/>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dirty="0" err="1">
                          <a:effectLst/>
                        </a:rPr>
                        <a:t>pendingActivation</a:t>
                      </a:r>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46918298"/>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activated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2423447880"/>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4/1/2020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3956745380"/>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5/1/2020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1537029392"/>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7/1/2020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711662855"/>
                  </a:ext>
                </a:extLst>
              </a:tr>
              <a:tr h="109378">
                <a:tc>
                  <a:txBody>
                    <a:bodyPr/>
                    <a:lstStyle/>
                    <a:p>
                      <a:pPr algn="l" fontAlgn="b"/>
                      <a:r>
                        <a:rPr lang="en-US" sz="700" u="none" strike="noStrike" dirty="0">
                          <a:effectLst/>
                        </a:rPr>
                        <a:t>Primary</a:t>
                      </a:r>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10/1/2020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3109146350"/>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2707559430"/>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5/1/2021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2395714894"/>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2484737843"/>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4/1/2020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1699653070"/>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5/1/2020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2581043251"/>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4/1/2021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3775218094"/>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7/1/2021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3314473284"/>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43879756"/>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3019433287"/>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4/1/2020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dirty="0">
                          <a:effectLst/>
                        </a:rPr>
                        <a:t>9</a:t>
                      </a:r>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4/1/2020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40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50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-10</a:t>
                      </a:r>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2876075247"/>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5/1/2020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5/1/2020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-12.5</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-12.5</a:t>
                      </a:r>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2993464342"/>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6/1/2020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4</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6/1/2020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-22.5</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-22.5</a:t>
                      </a:r>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3136429350"/>
                  </a:ext>
                </a:extLst>
              </a:tr>
              <a:tr h="109378">
                <a:tc>
                  <a:txBody>
                    <a:bodyPr/>
                    <a:lstStyle/>
                    <a:p>
                      <a:pPr algn="l" fontAlgn="b"/>
                      <a:r>
                        <a:rPr lang="en-US" sz="700" u="none" strike="noStrike">
                          <a:effectLst/>
                        </a:rPr>
                        <a:t>Primary</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7/1/2020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7/1/2020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72.5</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100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-27.5</a:t>
                      </a:r>
                      <a:endParaRPr lang="en-US" sz="700" b="0" i="0" u="none" strike="noStrike">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740329403"/>
                  </a:ext>
                </a:extLst>
              </a:tr>
              <a:tr h="109378">
                <a:tc>
                  <a:txBody>
                    <a:bodyPr/>
                    <a:lstStyle/>
                    <a:p>
                      <a:pPr algn="l" fontAlgn="b"/>
                      <a:r>
                        <a:rPr lang="en-US" sz="700" u="none" strike="noStrike" dirty="0">
                          <a:effectLst/>
                        </a:rPr>
                        <a:t>Primary</a:t>
                      </a:r>
                      <a:endParaRPr lang="en-US" sz="700" b="0" i="0" u="none" strike="noStrike" dirty="0">
                        <a:solidFill>
                          <a:srgbClr val="000000"/>
                        </a:solidFill>
                        <a:effectLst/>
                        <a:latin typeface="Arial" panose="020B0604020202020204" pitchFamily="34" charset="0"/>
                      </a:endParaRPr>
                    </a:p>
                  </a:txBody>
                  <a:tcPr marL="6434" marR="6434" marT="6434" marB="0" anchor="b"/>
                </a:tc>
                <a:tc>
                  <a:txBody>
                    <a:bodyPr/>
                    <a:lstStyle/>
                    <a:p>
                      <a:pPr algn="l" fontAlgn="b"/>
                      <a:r>
                        <a:rPr lang="en-US" sz="700" u="none" strike="noStrike">
                          <a:effectLst/>
                        </a:rPr>
                        <a:t>onboarded</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3/1/2020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8/1/2020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8/1/2020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-7.5</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0</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a:effectLst/>
                        </a:rPr>
                        <a:t>1</a:t>
                      </a:r>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l" fontAlgn="b"/>
                      <a:endParaRPr lang="en-US" sz="700" b="0" i="0" u="none" strike="noStrike">
                        <a:solidFill>
                          <a:srgbClr val="000000"/>
                        </a:solidFill>
                        <a:effectLst/>
                        <a:latin typeface="Arial" panose="020B0604020202020204" pitchFamily="34" charset="0"/>
                      </a:endParaRPr>
                    </a:p>
                  </a:txBody>
                  <a:tcPr marL="6434" marR="6434" marT="6434" marB="0" anchor="b"/>
                </a:tc>
                <a:tc>
                  <a:txBody>
                    <a:bodyPr/>
                    <a:lstStyle/>
                    <a:p>
                      <a:pPr algn="r" fontAlgn="b"/>
                      <a:r>
                        <a:rPr lang="en-US" sz="700" u="none" strike="noStrike" dirty="0">
                          <a:effectLst/>
                        </a:rPr>
                        <a:t>-7.5</a:t>
                      </a:r>
                      <a:endParaRPr lang="en-US" sz="700" b="0" i="0" u="none" strike="noStrike" dirty="0">
                        <a:solidFill>
                          <a:srgbClr val="000000"/>
                        </a:solidFill>
                        <a:effectLst/>
                        <a:latin typeface="Arial" panose="020B0604020202020204" pitchFamily="34" charset="0"/>
                      </a:endParaRPr>
                    </a:p>
                  </a:txBody>
                  <a:tcPr marL="6434" marR="6434" marT="6434" marB="0" anchor="b"/>
                </a:tc>
                <a:extLst>
                  <a:ext uri="{0D108BD9-81ED-4DB2-BD59-A6C34878D82A}">
                    <a16:rowId xmlns:a16="http://schemas.microsoft.com/office/drawing/2014/main" val="1737049859"/>
                  </a:ext>
                </a:extLst>
              </a:tr>
            </a:tbl>
          </a:graphicData>
        </a:graphic>
      </p:graphicFrame>
    </p:spTree>
    <p:extLst>
      <p:ext uri="{BB962C8B-B14F-4D97-AF65-F5344CB8AC3E}">
        <p14:creationId xmlns:p14="http://schemas.microsoft.com/office/powerpoint/2010/main" val="2949914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4EE0D-BAB3-4124-B3BF-BC74FC9E62B3}"/>
              </a:ext>
            </a:extLst>
          </p:cNvPr>
          <p:cNvSpPr>
            <a:spLocks noGrp="1"/>
          </p:cNvSpPr>
          <p:nvPr>
            <p:ph type="title"/>
          </p:nvPr>
        </p:nvSpPr>
        <p:spPr/>
        <p:txBody>
          <a:bodyPr/>
          <a:lstStyle/>
          <a:p>
            <a:pPr algn="ctr"/>
            <a:r>
              <a:rPr lang="en-US" dirty="0"/>
              <a:t>Sales data</a:t>
            </a:r>
            <a:r>
              <a:rPr lang="en-US" altLang="zh-CN" dirty="0"/>
              <a:t>/</a:t>
            </a:r>
            <a:r>
              <a:rPr lang="zh-CN" altLang="en-US" dirty="0"/>
              <a:t>销售数据</a:t>
            </a:r>
            <a:endParaRPr lang="en-US" dirty="0"/>
          </a:p>
        </p:txBody>
      </p:sp>
      <p:graphicFrame>
        <p:nvGraphicFramePr>
          <p:cNvPr id="6" name="Table 5">
            <a:extLst>
              <a:ext uri="{FF2B5EF4-FFF2-40B4-BE49-F238E27FC236}">
                <a16:creationId xmlns:a16="http://schemas.microsoft.com/office/drawing/2014/main" id="{5EAC0B3C-A96E-454F-B14E-AA92927A6E0C}"/>
              </a:ext>
            </a:extLst>
          </p:cNvPr>
          <p:cNvGraphicFramePr>
            <a:graphicFrameLocks noGrp="1"/>
          </p:cNvGraphicFramePr>
          <p:nvPr/>
        </p:nvGraphicFramePr>
        <p:xfrm>
          <a:off x="3446329" y="2065867"/>
          <a:ext cx="4610368" cy="3750367"/>
        </p:xfrm>
        <a:graphic>
          <a:graphicData uri="http://schemas.openxmlformats.org/drawingml/2006/table">
            <a:tbl>
              <a:tblPr>
                <a:tableStyleId>{5C22544A-7EE6-4342-B048-85BDC9FD1C3A}</a:tableStyleId>
              </a:tblPr>
              <a:tblGrid>
                <a:gridCol w="1647377">
                  <a:extLst>
                    <a:ext uri="{9D8B030D-6E8A-4147-A177-3AD203B41FA5}">
                      <a16:colId xmlns:a16="http://schemas.microsoft.com/office/drawing/2014/main" val="3511541609"/>
                    </a:ext>
                  </a:extLst>
                </a:gridCol>
                <a:gridCol w="2962991">
                  <a:extLst>
                    <a:ext uri="{9D8B030D-6E8A-4147-A177-3AD203B41FA5}">
                      <a16:colId xmlns:a16="http://schemas.microsoft.com/office/drawing/2014/main" val="860403237"/>
                    </a:ext>
                  </a:extLst>
                </a:gridCol>
              </a:tblGrid>
              <a:tr h="125850">
                <a:tc>
                  <a:txBody>
                    <a:bodyPr/>
                    <a:lstStyle/>
                    <a:p>
                      <a:pPr algn="l" fontAlgn="b"/>
                      <a:r>
                        <a:rPr lang="en-US" sz="800" u="none" strike="noStrike">
                          <a:effectLst/>
                        </a:rPr>
                        <a:t>Primary Data</a:t>
                      </a:r>
                      <a:endParaRPr lang="en-US" sz="800" b="1" i="0" u="none" strike="noStrike">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Description</a:t>
                      </a:r>
                      <a:endParaRPr lang="en-US" sz="800" b="1"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686962839"/>
                  </a:ext>
                </a:extLst>
              </a:tr>
              <a:tr h="125850">
                <a:tc>
                  <a:txBody>
                    <a:bodyPr/>
                    <a:lstStyle/>
                    <a:p>
                      <a:pPr algn="l" fontAlgn="b"/>
                      <a:r>
                        <a:rPr lang="en-US" sz="800" u="none" strike="noStrike" dirty="0" err="1">
                          <a:effectLst/>
                        </a:rPr>
                        <a:t>member_id</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Unique ID per  User</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758002020"/>
                  </a:ext>
                </a:extLst>
              </a:tr>
              <a:tr h="125850">
                <a:tc>
                  <a:txBody>
                    <a:bodyPr/>
                    <a:lstStyle/>
                    <a:p>
                      <a:pPr algn="l" fontAlgn="b"/>
                      <a:r>
                        <a:rPr lang="en-US" sz="800" u="none" strike="noStrike" dirty="0" err="1">
                          <a:effectLst/>
                        </a:rPr>
                        <a:t>primary_act_holder_member_id</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Unique ID for the primary account holder (Primary)</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419645703"/>
                  </a:ext>
                </a:extLst>
              </a:tr>
              <a:tr h="125850">
                <a:tc>
                  <a:txBody>
                    <a:bodyPr/>
                    <a:lstStyle/>
                    <a:p>
                      <a:pPr algn="l" fontAlgn="b"/>
                      <a:r>
                        <a:rPr lang="en-US" sz="800" u="none" strike="noStrike">
                          <a:effectLst/>
                        </a:rPr>
                        <a:t>user_type</a:t>
                      </a:r>
                      <a:endParaRPr lang="en-US" sz="800" b="0" i="0" u="none" strike="noStrike">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Whether it is a Primary or Secondary</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546521845"/>
                  </a:ext>
                </a:extLst>
              </a:tr>
              <a:tr h="125850">
                <a:tc>
                  <a:txBody>
                    <a:bodyPr/>
                    <a:lstStyle/>
                    <a:p>
                      <a:pPr algn="l" fontAlgn="b"/>
                      <a:r>
                        <a:rPr lang="en-US" sz="800" u="none" strike="noStrike" dirty="0" err="1">
                          <a:effectLst/>
                        </a:rPr>
                        <a:t>registration_status</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Indicates the current Registration Status</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196517245"/>
                  </a:ext>
                </a:extLst>
              </a:tr>
              <a:tr h="125850">
                <a:tc>
                  <a:txBody>
                    <a:bodyPr/>
                    <a:lstStyle/>
                    <a:p>
                      <a:pPr algn="l" fontAlgn="b"/>
                      <a:r>
                        <a:rPr lang="en-US" sz="800" u="none" strike="noStrike" dirty="0" err="1">
                          <a:effectLst/>
                        </a:rPr>
                        <a:t>onboarded_month</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When then account was onboarded, if applicable</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755227790"/>
                  </a:ext>
                </a:extLst>
              </a:tr>
              <a:tr h="125850">
                <a:tc>
                  <a:txBody>
                    <a:bodyPr/>
                    <a:lstStyle/>
                    <a:p>
                      <a:pPr algn="l" fontAlgn="b"/>
                      <a:r>
                        <a:rPr lang="en-US" sz="800" u="none" strike="noStrike" dirty="0" err="1">
                          <a:effectLst/>
                        </a:rPr>
                        <a:t>user_login_month</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Month of logins, if applicable</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1790986381"/>
                  </a:ext>
                </a:extLst>
              </a:tr>
              <a:tr h="125850">
                <a:tc>
                  <a:txBody>
                    <a:bodyPr/>
                    <a:lstStyle/>
                    <a:p>
                      <a:pPr algn="l" fontAlgn="b"/>
                      <a:r>
                        <a:rPr lang="en-US" sz="800" u="none" strike="noStrike" dirty="0" err="1">
                          <a:effectLst/>
                        </a:rPr>
                        <a:t>count_user_login</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Number of logins in month</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729862106"/>
                  </a:ext>
                </a:extLst>
              </a:tr>
              <a:tr h="125850">
                <a:tc>
                  <a:txBody>
                    <a:bodyPr/>
                    <a:lstStyle/>
                    <a:p>
                      <a:pPr algn="l" fontAlgn="b"/>
                      <a:r>
                        <a:rPr lang="en-US" sz="800" u="none" strike="noStrike" dirty="0" err="1">
                          <a:effectLst/>
                        </a:rPr>
                        <a:t>auth_month</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dirty="0">
                          <a:effectLst/>
                        </a:rPr>
                        <a:t>Month of authorizations, if applicable</a:t>
                      </a:r>
                      <a:endParaRPr lang="en-US" sz="800" b="0" i="0" u="none" strike="noStrike" dirty="0">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087363530"/>
                  </a:ext>
                </a:extLst>
              </a:tr>
              <a:tr h="125850">
                <a:tc>
                  <a:txBody>
                    <a:bodyPr/>
                    <a:lstStyle/>
                    <a:p>
                      <a:pPr algn="l" fontAlgn="b"/>
                      <a:r>
                        <a:rPr lang="en-US" sz="800" u="none" strike="noStrike" dirty="0" err="1">
                          <a:effectLst/>
                        </a:rPr>
                        <a:t>transaction_amt</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Total transaction amounts</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691119199"/>
                  </a:ext>
                </a:extLst>
              </a:tr>
              <a:tr h="125850">
                <a:tc>
                  <a:txBody>
                    <a:bodyPr/>
                    <a:lstStyle/>
                    <a:p>
                      <a:pPr algn="l" fontAlgn="b"/>
                      <a:r>
                        <a:rPr lang="en-US" sz="800" u="none" strike="noStrike" dirty="0" err="1">
                          <a:effectLst/>
                        </a:rPr>
                        <a:t>deposit_count</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dirty="0">
                          <a:effectLst/>
                        </a:rPr>
                        <a:t>Total count of deposits in authorization month</a:t>
                      </a:r>
                      <a:endParaRPr lang="en-US" sz="800" b="0" i="0" u="none" strike="noStrike" dirty="0">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682450637"/>
                  </a:ext>
                </a:extLst>
              </a:tr>
              <a:tr h="125850">
                <a:tc>
                  <a:txBody>
                    <a:bodyPr/>
                    <a:lstStyle/>
                    <a:p>
                      <a:pPr algn="l" fontAlgn="b"/>
                      <a:r>
                        <a:rPr lang="en-US" sz="800" u="none" strike="noStrike" dirty="0" err="1">
                          <a:effectLst/>
                        </a:rPr>
                        <a:t>transfer_count</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Total count of transfers in authorization month</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1701725318"/>
                  </a:ext>
                </a:extLst>
              </a:tr>
              <a:tr h="125850">
                <a:tc>
                  <a:txBody>
                    <a:bodyPr/>
                    <a:lstStyle/>
                    <a:p>
                      <a:pPr algn="l" fontAlgn="b"/>
                      <a:r>
                        <a:rPr lang="en-US" sz="800" u="none" strike="noStrike" dirty="0" err="1">
                          <a:effectLst/>
                        </a:rPr>
                        <a:t>deposit_amt</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Total sum of deposits in authorization month</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4222733174"/>
                  </a:ext>
                </a:extLst>
              </a:tr>
              <a:tr h="125850">
                <a:tc>
                  <a:txBody>
                    <a:bodyPr/>
                    <a:lstStyle/>
                    <a:p>
                      <a:pPr algn="l" fontAlgn="b"/>
                      <a:r>
                        <a:rPr lang="en-US" sz="800" u="none" strike="noStrike" dirty="0" err="1">
                          <a:effectLst/>
                        </a:rPr>
                        <a:t>transfer_amt</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dirty="0">
                          <a:effectLst/>
                        </a:rPr>
                        <a:t>Total sum of transfers in authorization month</a:t>
                      </a:r>
                      <a:endParaRPr lang="en-US" sz="800" b="0" i="0" u="none" strike="noStrike" dirty="0">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51003088"/>
                  </a:ext>
                </a:extLst>
              </a:tr>
              <a:tr h="125850">
                <a:tc>
                  <a:txBody>
                    <a:bodyPr/>
                    <a:lstStyle/>
                    <a:p>
                      <a:pPr algn="l" fontAlgn="b"/>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endParaRPr lang="en-US" sz="800" b="0" i="0" u="none" strike="noStrike" dirty="0">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3882717496"/>
                  </a:ext>
                </a:extLst>
              </a:tr>
              <a:tr h="125850">
                <a:tc>
                  <a:txBody>
                    <a:bodyPr/>
                    <a:lstStyle/>
                    <a:p>
                      <a:pPr algn="l" fontAlgn="b"/>
                      <a:r>
                        <a:rPr lang="en-US" sz="800" u="none" strike="noStrike" dirty="0">
                          <a:effectLst/>
                        </a:rPr>
                        <a:t>Secondary Data</a:t>
                      </a:r>
                      <a:endParaRPr lang="en-US" sz="800" b="1"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Description</a:t>
                      </a:r>
                      <a:endParaRPr lang="en-US" sz="800" b="1"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3141593204"/>
                  </a:ext>
                </a:extLst>
              </a:tr>
              <a:tr h="0">
                <a:tc>
                  <a:txBody>
                    <a:bodyPr/>
                    <a:lstStyle/>
                    <a:p>
                      <a:pPr algn="l" fontAlgn="b"/>
                      <a:r>
                        <a:rPr lang="en-US" sz="800" u="none" strike="noStrike" dirty="0" err="1">
                          <a:effectLst/>
                        </a:rPr>
                        <a:t>member_id</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Unique ID per  User</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3966998073"/>
                  </a:ext>
                </a:extLst>
              </a:tr>
              <a:tr h="125850">
                <a:tc>
                  <a:txBody>
                    <a:bodyPr/>
                    <a:lstStyle/>
                    <a:p>
                      <a:pPr algn="l" fontAlgn="b"/>
                      <a:r>
                        <a:rPr lang="en-US" sz="800" u="none" strike="noStrike" dirty="0" err="1">
                          <a:effectLst/>
                        </a:rPr>
                        <a:t>primary_act_holder_member_id</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Unique ID for the primary account holder (Primary)</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955830579"/>
                  </a:ext>
                </a:extLst>
              </a:tr>
              <a:tr h="125850">
                <a:tc>
                  <a:txBody>
                    <a:bodyPr/>
                    <a:lstStyle/>
                    <a:p>
                      <a:pPr algn="l" fontAlgn="b"/>
                      <a:r>
                        <a:rPr lang="en-US" sz="800" u="none" strike="noStrike" dirty="0" err="1">
                          <a:effectLst/>
                        </a:rPr>
                        <a:t>user_type</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Whether it is a Primary or Secondary</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199346556"/>
                  </a:ext>
                </a:extLst>
              </a:tr>
              <a:tr h="125850">
                <a:tc>
                  <a:txBody>
                    <a:bodyPr/>
                    <a:lstStyle/>
                    <a:p>
                      <a:pPr algn="l" fontAlgn="b"/>
                      <a:r>
                        <a:rPr lang="en-US" sz="800" u="none" strike="noStrike" dirty="0" err="1">
                          <a:effectLst/>
                        </a:rPr>
                        <a:t>registration_status</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Indicates the current Registration Status</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1178768773"/>
                  </a:ext>
                </a:extLst>
              </a:tr>
              <a:tr h="125850">
                <a:tc>
                  <a:txBody>
                    <a:bodyPr/>
                    <a:lstStyle/>
                    <a:p>
                      <a:pPr algn="l" fontAlgn="b"/>
                      <a:r>
                        <a:rPr lang="en-US" sz="800" u="none" strike="noStrike">
                          <a:effectLst/>
                        </a:rPr>
                        <a:t>onboarded_month</a:t>
                      </a:r>
                      <a:endParaRPr lang="en-US" sz="800" b="0" i="0" u="none" strike="noStrike">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When then account was onboarded, if applicable</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1922476829"/>
                  </a:ext>
                </a:extLst>
              </a:tr>
              <a:tr h="125850">
                <a:tc>
                  <a:txBody>
                    <a:bodyPr/>
                    <a:lstStyle/>
                    <a:p>
                      <a:pPr algn="l" fontAlgn="b"/>
                      <a:r>
                        <a:rPr lang="en-US" sz="800" u="none" strike="noStrike" dirty="0" err="1">
                          <a:effectLst/>
                        </a:rPr>
                        <a:t>user_login_month</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Month of logins, if applicable</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3682264569"/>
                  </a:ext>
                </a:extLst>
              </a:tr>
              <a:tr h="125850">
                <a:tc>
                  <a:txBody>
                    <a:bodyPr/>
                    <a:lstStyle/>
                    <a:p>
                      <a:pPr algn="l" fontAlgn="b"/>
                      <a:r>
                        <a:rPr lang="en-US" sz="800" u="none" strike="noStrike" dirty="0" err="1">
                          <a:effectLst/>
                        </a:rPr>
                        <a:t>count_user_login</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Number of logins in month</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1593535983"/>
                  </a:ext>
                </a:extLst>
              </a:tr>
              <a:tr h="125850">
                <a:tc>
                  <a:txBody>
                    <a:bodyPr/>
                    <a:lstStyle/>
                    <a:p>
                      <a:pPr algn="l" fontAlgn="b"/>
                      <a:r>
                        <a:rPr lang="en-US" sz="800" u="none" strike="noStrike" dirty="0" err="1">
                          <a:effectLst/>
                        </a:rPr>
                        <a:t>auth_month</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Month of authorizations, if applicable</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811258955"/>
                  </a:ext>
                </a:extLst>
              </a:tr>
              <a:tr h="125850">
                <a:tc>
                  <a:txBody>
                    <a:bodyPr/>
                    <a:lstStyle/>
                    <a:p>
                      <a:pPr algn="l" fontAlgn="b"/>
                      <a:r>
                        <a:rPr lang="en-US" sz="800" u="none" strike="noStrike" dirty="0" err="1">
                          <a:effectLst/>
                        </a:rPr>
                        <a:t>transaction_amt</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Total transaction amounts</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1781450959"/>
                  </a:ext>
                </a:extLst>
              </a:tr>
              <a:tr h="125850">
                <a:tc>
                  <a:txBody>
                    <a:bodyPr/>
                    <a:lstStyle/>
                    <a:p>
                      <a:pPr algn="l" fontAlgn="b"/>
                      <a:r>
                        <a:rPr lang="en-US" sz="800" u="none" strike="noStrike" dirty="0" err="1">
                          <a:effectLst/>
                        </a:rPr>
                        <a:t>purchase_count</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Total count of purchases in authorization month</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215750687"/>
                  </a:ext>
                </a:extLst>
              </a:tr>
              <a:tr h="125850">
                <a:tc>
                  <a:txBody>
                    <a:bodyPr/>
                    <a:lstStyle/>
                    <a:p>
                      <a:pPr algn="l" fontAlgn="b"/>
                      <a:r>
                        <a:rPr lang="en-US" sz="800" u="none" strike="noStrike" dirty="0" err="1">
                          <a:effectLst/>
                        </a:rPr>
                        <a:t>receive_count</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Total count of received allowances in authorization month</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4191789714"/>
                  </a:ext>
                </a:extLst>
              </a:tr>
              <a:tr h="125850">
                <a:tc>
                  <a:txBody>
                    <a:bodyPr/>
                    <a:lstStyle/>
                    <a:p>
                      <a:pPr algn="l" fontAlgn="b"/>
                      <a:r>
                        <a:rPr lang="en-US" sz="800" u="none" strike="noStrike" dirty="0" err="1">
                          <a:effectLst/>
                        </a:rPr>
                        <a:t>purchase_amt</a:t>
                      </a:r>
                      <a:endParaRPr lang="en-US" sz="800" b="0" i="0" u="none" strike="noStrike" dirty="0">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a:effectLst/>
                        </a:rPr>
                        <a:t>Total sum of purchases in authorization month</a:t>
                      </a:r>
                      <a:endParaRPr lang="en-US" sz="800" b="0" i="0" u="none" strike="noStrike">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777311010"/>
                  </a:ext>
                </a:extLst>
              </a:tr>
              <a:tr h="125850">
                <a:tc>
                  <a:txBody>
                    <a:bodyPr/>
                    <a:lstStyle/>
                    <a:p>
                      <a:pPr algn="l" fontAlgn="b"/>
                      <a:r>
                        <a:rPr lang="en-US" sz="800" u="none" strike="noStrike">
                          <a:effectLst/>
                        </a:rPr>
                        <a:t>receive_amt</a:t>
                      </a:r>
                      <a:endParaRPr lang="en-US" sz="800" b="0" i="0" u="none" strike="noStrike">
                        <a:solidFill>
                          <a:srgbClr val="000000"/>
                        </a:solidFill>
                        <a:effectLst/>
                        <a:latin typeface="Arial" panose="020B0604020202020204" pitchFamily="34" charset="0"/>
                      </a:endParaRPr>
                    </a:p>
                  </a:txBody>
                  <a:tcPr marL="7403" marR="7403" marT="7403" marB="0" anchor="b"/>
                </a:tc>
                <a:tc>
                  <a:txBody>
                    <a:bodyPr/>
                    <a:lstStyle/>
                    <a:p>
                      <a:pPr algn="l" fontAlgn="b"/>
                      <a:r>
                        <a:rPr lang="en-US" sz="800" u="none" strike="noStrike" dirty="0">
                          <a:effectLst/>
                        </a:rPr>
                        <a:t>Total sum of received allowances in authorization month</a:t>
                      </a:r>
                      <a:endParaRPr lang="en-US" sz="800" b="0" i="0" u="none" strike="noStrike" dirty="0">
                        <a:solidFill>
                          <a:srgbClr val="000000"/>
                        </a:solidFill>
                        <a:effectLst/>
                        <a:latin typeface="Arial" panose="020B0604020202020204" pitchFamily="34" charset="0"/>
                      </a:endParaRPr>
                    </a:p>
                  </a:txBody>
                  <a:tcPr marL="7403" marR="7403" marT="7403" marB="0" anchor="b"/>
                </a:tc>
                <a:extLst>
                  <a:ext uri="{0D108BD9-81ED-4DB2-BD59-A6C34878D82A}">
                    <a16:rowId xmlns:a16="http://schemas.microsoft.com/office/drawing/2014/main" val="230636144"/>
                  </a:ext>
                </a:extLst>
              </a:tr>
            </a:tbl>
          </a:graphicData>
        </a:graphic>
      </p:graphicFrame>
    </p:spTree>
    <p:extLst>
      <p:ext uri="{BB962C8B-B14F-4D97-AF65-F5344CB8AC3E}">
        <p14:creationId xmlns:p14="http://schemas.microsoft.com/office/powerpoint/2010/main" val="17239911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7839" y="416900"/>
            <a:ext cx="8689976" cy="602156"/>
          </a:xfrm>
        </p:spPr>
        <p:txBody>
          <a:bodyPr>
            <a:noAutofit/>
          </a:bodyPr>
          <a:lstStyle/>
          <a:p>
            <a:pPr algn="ctr"/>
            <a:r>
              <a:rPr lang="en-US" sz="2800" dirty="0"/>
              <a:t>Funnel analysis</a:t>
            </a:r>
            <a:br>
              <a:rPr lang="en-US" sz="2800" dirty="0"/>
            </a:br>
            <a:r>
              <a:rPr lang="zh-CN" altLang="en-US" sz="2800" dirty="0"/>
              <a:t>过滤分析</a:t>
            </a:r>
            <a:endParaRPr lang="en-US" sz="2800" dirty="0"/>
          </a:p>
        </p:txBody>
      </p:sp>
      <p:sp>
        <p:nvSpPr>
          <p:cNvPr id="3" name="TextBox 2"/>
          <p:cNvSpPr txBox="1"/>
          <p:nvPr/>
        </p:nvSpPr>
        <p:spPr>
          <a:xfrm>
            <a:off x="3402226" y="5172376"/>
            <a:ext cx="5791200" cy="126188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rPr>
              <a:t>Analysis</a:t>
            </a:r>
            <a:r>
              <a:rPr kumimoji="0" lang="en-US" altLang="zh-CN" sz="1400" b="1" i="1"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a:t>
            </a:r>
            <a:r>
              <a:rPr kumimoji="0" lang="zh-CN" altLang="en-US" sz="1400" b="1" i="1"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分析</a:t>
            </a:r>
            <a:r>
              <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rPr>
              <a:t>:  </a:t>
            </a: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Primary onboard rate is around 62% and Primary with secondary accounts rate is around 37% and 31% of Primary actively using the product. Once secondary open accounts, their </a:t>
            </a:r>
            <a:r>
              <a:rPr kumimoji="0" lang="en-US" altLang="zh-CN" sz="12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conversion</a:t>
            </a: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 rate is much higher.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rPr>
              <a:t>Recommendations</a:t>
            </a:r>
            <a:r>
              <a:rPr kumimoji="0" lang="en-US" altLang="zh-CN" sz="1400" b="1" i="1"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a:t>
            </a:r>
            <a:r>
              <a:rPr kumimoji="0" lang="zh-CN" altLang="en-US" sz="1400" b="1" i="1"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推荐</a:t>
            </a:r>
            <a:r>
              <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rPr>
              <a:t>:  </a:t>
            </a:r>
            <a:r>
              <a:rPr kumimoji="0" lang="en-US" sz="1200" b="0" i="0" u="none" strike="noStrike" kern="1200" cap="none" spc="0" normalizeH="0" baseline="0" noProof="0" dirty="0">
                <a:ln>
                  <a:noFill/>
                </a:ln>
                <a:solidFill>
                  <a:prstClr val="white"/>
                </a:solidFill>
                <a:effectLst/>
                <a:uLnTx/>
                <a:uFillTx/>
                <a:latin typeface="Corbel" panose="020B0503020204020204"/>
                <a:ea typeface="+mn-ea"/>
                <a:cs typeface="+mn-cs"/>
              </a:rPr>
              <a:t>Compare the 31% conversion rate with benchmark and direct marketing efforts accordingly.</a:t>
            </a:r>
          </a:p>
        </p:txBody>
      </p:sp>
      <p:pic>
        <p:nvPicPr>
          <p:cNvPr id="5" name="Picture 4">
            <a:extLst>
              <a:ext uri="{FF2B5EF4-FFF2-40B4-BE49-F238E27FC236}">
                <a16:creationId xmlns:a16="http://schemas.microsoft.com/office/drawing/2014/main" id="{253FE299-CE0B-4B85-B627-8C67F5BA01CA}"/>
              </a:ext>
            </a:extLst>
          </p:cNvPr>
          <p:cNvPicPr>
            <a:picLocks noChangeAspect="1"/>
          </p:cNvPicPr>
          <p:nvPr/>
        </p:nvPicPr>
        <p:blipFill>
          <a:blip r:embed="rId2"/>
          <a:stretch>
            <a:fillRect/>
          </a:stretch>
        </p:blipFill>
        <p:spPr>
          <a:xfrm>
            <a:off x="2737502" y="1231268"/>
            <a:ext cx="7120647" cy="3941108"/>
          </a:xfrm>
          <a:prstGeom prst="rect">
            <a:avLst/>
          </a:prstGeom>
        </p:spPr>
      </p:pic>
    </p:spTree>
    <p:extLst>
      <p:ext uri="{BB962C8B-B14F-4D97-AF65-F5344CB8AC3E}">
        <p14:creationId xmlns:p14="http://schemas.microsoft.com/office/powerpoint/2010/main" val="31619687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1247" y="769237"/>
            <a:ext cx="8689976" cy="602156"/>
          </a:xfrm>
        </p:spPr>
        <p:txBody>
          <a:bodyPr>
            <a:noAutofit/>
          </a:bodyPr>
          <a:lstStyle/>
          <a:p>
            <a:pPr algn="ctr"/>
            <a:r>
              <a:rPr lang="en-US" sz="3200" dirty="0"/>
              <a:t>Business problems 2: customer relationship</a:t>
            </a:r>
            <a:br>
              <a:rPr lang="en-US" sz="3200" dirty="0"/>
            </a:br>
            <a:r>
              <a:rPr lang="zh-CN" altLang="en-US" sz="3200" dirty="0"/>
              <a:t>业务问题</a:t>
            </a:r>
            <a:r>
              <a:rPr lang="en-US" altLang="zh-CN" sz="3200" dirty="0"/>
              <a:t>2</a:t>
            </a:r>
            <a:r>
              <a:rPr lang="zh-CN" altLang="en-US" sz="3200" dirty="0"/>
              <a:t>：客户关系</a:t>
            </a:r>
            <a:endParaRPr lang="en-US" sz="3200" dirty="0"/>
          </a:p>
        </p:txBody>
      </p:sp>
      <p:sp>
        <p:nvSpPr>
          <p:cNvPr id="10" name="TextBox 9">
            <a:extLst>
              <a:ext uri="{FF2B5EF4-FFF2-40B4-BE49-F238E27FC236}">
                <a16:creationId xmlns:a16="http://schemas.microsoft.com/office/drawing/2014/main" id="{34171CF6-C524-4792-94BF-C3B06DF33C25}"/>
              </a:ext>
            </a:extLst>
          </p:cNvPr>
          <p:cNvSpPr txBox="1"/>
          <p:nvPr/>
        </p:nvSpPr>
        <p:spPr>
          <a:xfrm>
            <a:off x="2310181" y="1856999"/>
            <a:ext cx="7832107" cy="2031325"/>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The true success of </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sales</a:t>
            </a: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is in building a customer relationship that spans for as long as possible. </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销售业绩与客户关系的成功与否密切相关</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 That makes customer retention a high-priority goal. </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留住客户是优先目标</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Why should sales focus on customer retention as a metric for measuring sales success? </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销售应该把留在客户作为一个标的来评测销售的成功与否</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new customer acquisition is five times more costly when compared to the cost of retaining existing customers </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获得新客户成本</a:t>
            </a:r>
            <a:r>
              <a:rPr kumimoji="0" lang="en-US" altLang="zh-CN"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5</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倍高于留住一个老客户</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36582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9A0B1-9AA3-477A-BAED-8E24BE823791}"/>
              </a:ext>
            </a:extLst>
          </p:cNvPr>
          <p:cNvSpPr>
            <a:spLocks noGrp="1"/>
          </p:cNvSpPr>
          <p:nvPr>
            <p:ph type="title"/>
          </p:nvPr>
        </p:nvSpPr>
        <p:spPr/>
        <p:txBody>
          <a:bodyPr/>
          <a:lstStyle/>
          <a:p>
            <a:pPr algn="ctr"/>
            <a:r>
              <a:rPr lang="en-US" dirty="0"/>
              <a:t>Cohort analysis</a:t>
            </a:r>
          </a:p>
        </p:txBody>
      </p:sp>
      <p:sp>
        <p:nvSpPr>
          <p:cNvPr id="3" name="Content Placeholder 2">
            <a:extLst>
              <a:ext uri="{FF2B5EF4-FFF2-40B4-BE49-F238E27FC236}">
                <a16:creationId xmlns:a16="http://schemas.microsoft.com/office/drawing/2014/main" id="{BFA12C80-120E-41DE-814F-1D0E6F37FE75}"/>
              </a:ext>
            </a:extLst>
          </p:cNvPr>
          <p:cNvSpPr>
            <a:spLocks noGrp="1"/>
          </p:cNvSpPr>
          <p:nvPr>
            <p:ph idx="1"/>
          </p:nvPr>
        </p:nvSpPr>
        <p:spPr>
          <a:xfrm>
            <a:off x="836803" y="1965899"/>
            <a:ext cx="10131425" cy="2650066"/>
          </a:xfrm>
        </p:spPr>
        <p:txBody>
          <a:bodyPr>
            <a:normAutofit fontScale="62500" lnSpcReduction="20000"/>
          </a:bodyPr>
          <a:lstStyle/>
          <a:p>
            <a:r>
              <a:rPr lang="en-US" dirty="0"/>
              <a:t>A cohort is a group of users who share a common characteristic over a certain period of time. Cohort analysis is the study of the common characteristics of these users over a specific period. </a:t>
            </a:r>
          </a:p>
          <a:p>
            <a:r>
              <a:rPr lang="zh-CN" altLang="en-US" dirty="0"/>
              <a:t>一组有相同特征的在一段时间内的客户。</a:t>
            </a:r>
            <a:r>
              <a:rPr lang="en-US" altLang="zh-CN" dirty="0"/>
              <a:t>Cohort</a:t>
            </a:r>
            <a:r>
              <a:rPr lang="zh-CN" altLang="en-US" dirty="0"/>
              <a:t>是学习这些客户的特征</a:t>
            </a:r>
            <a:endParaRPr lang="en-US" dirty="0"/>
          </a:p>
          <a:p>
            <a:r>
              <a:rPr lang="en-US" dirty="0"/>
              <a:t> cohort analysis is commonly used to identify reasons why customers leave and what can be done to prevent them from leaving</a:t>
            </a:r>
          </a:p>
          <a:p>
            <a:r>
              <a:rPr lang="en-US" dirty="0"/>
              <a:t>Cohort </a:t>
            </a:r>
            <a:r>
              <a:rPr lang="zh-CN" altLang="en-US" dirty="0"/>
              <a:t>通常是用于找到客户为什么离开的原因</a:t>
            </a:r>
            <a:endParaRPr lang="en-US" dirty="0"/>
          </a:p>
          <a:p>
            <a:r>
              <a:rPr lang="en-US" dirty="0"/>
              <a:t>Acquisition Cohorts: This cohort divides users based on when they were acquired or signed up for a product. Depending on your product, user acquisition could be tracked daily, weekly, or monthly. </a:t>
            </a:r>
          </a:p>
          <a:p>
            <a:r>
              <a:rPr lang="zh-CN" altLang="en-US" dirty="0"/>
              <a:t>一种</a:t>
            </a:r>
            <a:r>
              <a:rPr lang="en-US" altLang="zh-CN" dirty="0"/>
              <a:t>cohort </a:t>
            </a:r>
            <a:r>
              <a:rPr lang="zh-CN" altLang="en-US" dirty="0"/>
              <a:t>分析是按照开户时间来分析他们的行为</a:t>
            </a:r>
            <a:endParaRPr lang="en-US" dirty="0"/>
          </a:p>
        </p:txBody>
      </p:sp>
    </p:spTree>
    <p:extLst>
      <p:ext uri="{BB962C8B-B14F-4D97-AF65-F5344CB8AC3E}">
        <p14:creationId xmlns:p14="http://schemas.microsoft.com/office/powerpoint/2010/main" val="4202462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7839" y="416900"/>
            <a:ext cx="8689976" cy="602156"/>
          </a:xfrm>
        </p:spPr>
        <p:txBody>
          <a:bodyPr>
            <a:normAutofit fontScale="90000"/>
          </a:bodyPr>
          <a:lstStyle/>
          <a:p>
            <a:pPr algn="ctr"/>
            <a:r>
              <a:rPr lang="en-US" dirty="0"/>
              <a:t>Cohort analysis</a:t>
            </a:r>
          </a:p>
        </p:txBody>
      </p:sp>
      <p:pic>
        <p:nvPicPr>
          <p:cNvPr id="4" name="Picture 3"/>
          <p:cNvPicPr>
            <a:picLocks noChangeAspect="1"/>
          </p:cNvPicPr>
          <p:nvPr/>
        </p:nvPicPr>
        <p:blipFill>
          <a:blip r:embed="rId2"/>
          <a:stretch>
            <a:fillRect/>
          </a:stretch>
        </p:blipFill>
        <p:spPr>
          <a:xfrm>
            <a:off x="1341896" y="1019056"/>
            <a:ext cx="9902113" cy="4137831"/>
          </a:xfrm>
          <a:prstGeom prst="rect">
            <a:avLst/>
          </a:prstGeom>
        </p:spPr>
      </p:pic>
      <p:sp>
        <p:nvSpPr>
          <p:cNvPr id="5" name="TextBox 4"/>
          <p:cNvSpPr txBox="1"/>
          <p:nvPr/>
        </p:nvSpPr>
        <p:spPr>
          <a:xfrm>
            <a:off x="3372186" y="5395783"/>
            <a:ext cx="5791200" cy="128496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rPr>
              <a:t>Assumptions: </a:t>
            </a:r>
            <a:r>
              <a:rPr kumimoji="0" lang="en-US" sz="1100" b="0" i="0" u="none" strike="noStrike" kern="1200" cap="none" spc="0" normalizeH="0" baseline="0" noProof="0" dirty="0">
                <a:ln>
                  <a:noFill/>
                </a:ln>
                <a:solidFill>
                  <a:prstClr val="white"/>
                </a:solidFill>
                <a:effectLst/>
                <a:uLnTx/>
                <a:uFillTx/>
                <a:latin typeface="Corbel" panose="020B0503020204020204"/>
                <a:ea typeface="+mn-ea"/>
                <a:cs typeface="+mn-cs"/>
              </a:rPr>
              <a:t>The Retention Rates were calculated based on “User Login Month”.</a:t>
            </a:r>
            <a:endParaRPr kumimoji="0" lang="en-US" sz="1100" b="1" i="1"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rPr>
              <a:t>Analysis: </a:t>
            </a:r>
            <a:r>
              <a:rPr kumimoji="0" lang="en-US" sz="1100" b="0" i="1" u="none" strike="noStrike" kern="1200" cap="none" spc="0" normalizeH="0" baseline="0" noProof="0" dirty="0">
                <a:ln>
                  <a:noFill/>
                </a:ln>
                <a:solidFill>
                  <a:prstClr val="white"/>
                </a:solidFill>
                <a:effectLst/>
                <a:uLnTx/>
                <a:uFillTx/>
                <a:latin typeface="Corbel" panose="020B0503020204020204"/>
                <a:ea typeface="+mn-ea"/>
                <a:cs typeface="+mn-cs"/>
              </a:rPr>
              <a:t>The Retention Rates (Onboard June – Nov.)  for primary accounts range from 16.8% to 26.3% . The rates tend to stabilize after 2-3 months.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rPr>
              <a:t>Recommendations: </a:t>
            </a:r>
            <a:r>
              <a:rPr kumimoji="0" lang="en-US" sz="1100" b="0" i="0" u="none" strike="noStrike" kern="1200" cap="none" spc="0" normalizeH="0" baseline="0" noProof="0" dirty="0">
                <a:ln>
                  <a:noFill/>
                </a:ln>
                <a:solidFill>
                  <a:prstClr val="white"/>
                </a:solidFill>
                <a:effectLst/>
                <a:uLnTx/>
                <a:uFillTx/>
                <a:latin typeface="Corbel" panose="020B0503020204020204"/>
                <a:ea typeface="+mn-ea"/>
                <a:cs typeface="+mn-cs"/>
              </a:rPr>
              <a:t>time the marketing efforts based on the time window. </a:t>
            </a:r>
            <a:endParaRPr kumimoji="0" lang="en-US" sz="105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569204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1232E-4C11-4A2B-918C-41D570ADB82B}"/>
              </a:ext>
            </a:extLst>
          </p:cNvPr>
          <p:cNvSpPr>
            <a:spLocks noGrp="1"/>
          </p:cNvSpPr>
          <p:nvPr>
            <p:ph type="title"/>
          </p:nvPr>
        </p:nvSpPr>
        <p:spPr/>
        <p:txBody>
          <a:bodyPr>
            <a:normAutofit fontScale="90000"/>
          </a:bodyPr>
          <a:lstStyle/>
          <a:p>
            <a:pPr algn="ctr"/>
            <a:r>
              <a:rPr lang="en-US" dirty="0"/>
              <a:t>Business problems 3 :Marketing campaigns</a:t>
            </a:r>
            <a:br>
              <a:rPr lang="en-US" dirty="0"/>
            </a:br>
            <a:r>
              <a:rPr lang="zh-CN" altLang="en-US" dirty="0"/>
              <a:t>业务问题</a:t>
            </a:r>
            <a:r>
              <a:rPr lang="en-US" altLang="zh-CN" dirty="0"/>
              <a:t>3</a:t>
            </a:r>
            <a:r>
              <a:rPr lang="zh-CN" altLang="en-US" dirty="0"/>
              <a:t>：怎么提高促销有效率</a:t>
            </a:r>
            <a:endParaRPr lang="en-US" dirty="0"/>
          </a:p>
        </p:txBody>
      </p:sp>
      <p:sp>
        <p:nvSpPr>
          <p:cNvPr id="3" name="Content Placeholder 2">
            <a:extLst>
              <a:ext uri="{FF2B5EF4-FFF2-40B4-BE49-F238E27FC236}">
                <a16:creationId xmlns:a16="http://schemas.microsoft.com/office/drawing/2014/main" id="{417B04EC-40B8-4405-925F-13C8F686D05C}"/>
              </a:ext>
            </a:extLst>
          </p:cNvPr>
          <p:cNvSpPr>
            <a:spLocks noGrp="1"/>
          </p:cNvSpPr>
          <p:nvPr>
            <p:ph idx="1"/>
          </p:nvPr>
        </p:nvSpPr>
        <p:spPr>
          <a:xfrm>
            <a:off x="1030287" y="2376259"/>
            <a:ext cx="10131425" cy="2002794"/>
          </a:xfrm>
        </p:spPr>
        <p:txBody>
          <a:bodyPr>
            <a:normAutofit fontScale="77500" lnSpcReduction="20000"/>
          </a:bodyPr>
          <a:lstStyle/>
          <a:p>
            <a:r>
              <a:rPr lang="en-US" dirty="0"/>
              <a:t>Marketing campaigns promote products through different types of media, such as television, radio, print, and online platforms.</a:t>
            </a:r>
          </a:p>
          <a:p>
            <a:r>
              <a:rPr lang="zh-CN" altLang="en-US" dirty="0"/>
              <a:t>促销活动通过不同的平台，比如电视，广播，网络，手机等平台</a:t>
            </a:r>
            <a:endParaRPr lang="en-US" dirty="0"/>
          </a:p>
          <a:p>
            <a:r>
              <a:rPr lang="en-US" dirty="0"/>
              <a:t>How to improve Marketing campaigns efficiency?  Less investment more customers ? </a:t>
            </a:r>
          </a:p>
          <a:p>
            <a:r>
              <a:rPr lang="zh-CN" altLang="en-US" dirty="0"/>
              <a:t>怎么提高促销活动的效率，少花钱多办事？</a:t>
            </a:r>
            <a:endParaRPr lang="en-US" dirty="0"/>
          </a:p>
        </p:txBody>
      </p:sp>
    </p:spTree>
    <p:extLst>
      <p:ext uri="{BB962C8B-B14F-4D97-AF65-F5344CB8AC3E}">
        <p14:creationId xmlns:p14="http://schemas.microsoft.com/office/powerpoint/2010/main" val="186521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69969" y="303560"/>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44922" y="1515878"/>
            <a:ext cx="6094602" cy="14773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Designing our experiment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Collecting and preparing the data</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Visualizing the results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Testing the hypothesis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Drawing conclusions</a:t>
            </a:r>
          </a:p>
        </p:txBody>
      </p:sp>
      <p:pic>
        <p:nvPicPr>
          <p:cNvPr id="3" name="Picture 2">
            <a:extLst>
              <a:ext uri="{FF2B5EF4-FFF2-40B4-BE49-F238E27FC236}">
                <a16:creationId xmlns:a16="http://schemas.microsoft.com/office/drawing/2014/main" id="{4E5DDE7C-2F2C-9DCA-921B-F4702DB12B8E}"/>
              </a:ext>
            </a:extLst>
          </p:cNvPr>
          <p:cNvPicPr>
            <a:picLocks noChangeAspect="1"/>
          </p:cNvPicPr>
          <p:nvPr/>
        </p:nvPicPr>
        <p:blipFill>
          <a:blip r:embed="rId2"/>
          <a:stretch>
            <a:fillRect/>
          </a:stretch>
        </p:blipFill>
        <p:spPr>
          <a:xfrm>
            <a:off x="3689106" y="3294771"/>
            <a:ext cx="4657725" cy="1762125"/>
          </a:xfrm>
          <a:prstGeom prst="rect">
            <a:avLst/>
          </a:prstGeom>
        </p:spPr>
      </p:pic>
      <p:sp>
        <p:nvSpPr>
          <p:cNvPr id="2" name="TextBox 1">
            <a:extLst>
              <a:ext uri="{FF2B5EF4-FFF2-40B4-BE49-F238E27FC236}">
                <a16:creationId xmlns:a16="http://schemas.microsoft.com/office/drawing/2014/main" id="{38859120-98F6-3884-2089-59577A3A91BF}"/>
              </a:ext>
            </a:extLst>
          </p:cNvPr>
          <p:cNvSpPr txBox="1"/>
          <p:nvPr/>
        </p:nvSpPr>
        <p:spPr>
          <a:xfrm>
            <a:off x="3531765" y="5469622"/>
            <a:ext cx="538573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Make sure we have enough samples for each group</a:t>
            </a:r>
          </a:p>
        </p:txBody>
      </p:sp>
    </p:spTree>
    <p:extLst>
      <p:ext uri="{BB962C8B-B14F-4D97-AF65-F5344CB8AC3E}">
        <p14:creationId xmlns:p14="http://schemas.microsoft.com/office/powerpoint/2010/main" val="41064958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3350" y="851906"/>
            <a:ext cx="8689976" cy="602156"/>
          </a:xfrm>
        </p:spPr>
        <p:txBody>
          <a:bodyPr>
            <a:normAutofit fontScale="90000"/>
          </a:bodyPr>
          <a:lstStyle/>
          <a:p>
            <a:pPr algn="ctr"/>
            <a:r>
              <a:rPr lang="en-US" dirty="0"/>
              <a:t>RFM Analysis</a:t>
            </a:r>
          </a:p>
        </p:txBody>
      </p:sp>
      <p:sp>
        <p:nvSpPr>
          <p:cNvPr id="8" name="TextBox 7">
            <a:extLst>
              <a:ext uri="{FF2B5EF4-FFF2-40B4-BE49-F238E27FC236}">
                <a16:creationId xmlns:a16="http://schemas.microsoft.com/office/drawing/2014/main" id="{330D27D0-83E9-4042-88C1-DD57EA963677}"/>
              </a:ext>
            </a:extLst>
          </p:cNvPr>
          <p:cNvSpPr txBox="1"/>
          <p:nvPr/>
        </p:nvSpPr>
        <p:spPr>
          <a:xfrm>
            <a:off x="3322466" y="2726313"/>
            <a:ext cx="6558379" cy="1938992"/>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RFM analysis is a powerful tool in marketing that helps marketers make the best of their advertising budget.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RFM </a:t>
            </a:r>
            <a:r>
              <a:rPr kumimoji="0" lang="zh-CN" altLang="en-US" sz="20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分析是一个分析有力的工具来帮助营销来优化广告预算</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Recency, Frequency, Monetary Value (RFM)</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RFM </a:t>
            </a:r>
            <a:r>
              <a:rPr kumimoji="0" lang="zh-CN" altLang="en-US" sz="20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是指新近度，频率，消费价值</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2618827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7839" y="416900"/>
            <a:ext cx="8689976" cy="602156"/>
          </a:xfrm>
        </p:spPr>
        <p:txBody>
          <a:bodyPr>
            <a:normAutofit fontScale="90000"/>
          </a:bodyPr>
          <a:lstStyle/>
          <a:p>
            <a:pPr algn="ctr"/>
            <a:r>
              <a:rPr lang="en-US" dirty="0"/>
              <a:t>RFM </a:t>
            </a:r>
          </a:p>
        </p:txBody>
      </p:sp>
      <p:pic>
        <p:nvPicPr>
          <p:cNvPr id="4" name="Picture 3"/>
          <p:cNvPicPr>
            <a:picLocks noChangeAspect="1"/>
          </p:cNvPicPr>
          <p:nvPr/>
        </p:nvPicPr>
        <p:blipFill>
          <a:blip r:embed="rId2"/>
          <a:stretch>
            <a:fillRect/>
          </a:stretch>
        </p:blipFill>
        <p:spPr>
          <a:xfrm>
            <a:off x="3443416" y="1019056"/>
            <a:ext cx="5791087" cy="2352812"/>
          </a:xfrm>
          <a:prstGeom prst="rect">
            <a:avLst/>
          </a:prstGeom>
        </p:spPr>
      </p:pic>
      <p:pic>
        <p:nvPicPr>
          <p:cNvPr id="5" name="Picture 4"/>
          <p:cNvPicPr>
            <a:picLocks noChangeAspect="1"/>
          </p:cNvPicPr>
          <p:nvPr/>
        </p:nvPicPr>
        <p:blipFill>
          <a:blip r:embed="rId3"/>
          <a:stretch>
            <a:fillRect/>
          </a:stretch>
        </p:blipFill>
        <p:spPr>
          <a:xfrm>
            <a:off x="4330618" y="3696623"/>
            <a:ext cx="4239217" cy="1524213"/>
          </a:xfrm>
          <a:prstGeom prst="rect">
            <a:avLst/>
          </a:prstGeom>
        </p:spPr>
      </p:pic>
      <p:sp>
        <p:nvSpPr>
          <p:cNvPr id="7" name="TextBox 6"/>
          <p:cNvSpPr txBox="1"/>
          <p:nvPr/>
        </p:nvSpPr>
        <p:spPr>
          <a:xfrm>
            <a:off x="3443303" y="5338118"/>
            <a:ext cx="5791200" cy="141577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rPr>
              <a:t>Analysis: </a:t>
            </a:r>
            <a:r>
              <a:rPr kumimoji="0" lang="en-US" sz="1100" b="0" i="0" u="none" strike="noStrike" kern="1200" cap="none" spc="0" normalizeH="0" baseline="0" noProof="0" dirty="0">
                <a:ln>
                  <a:noFill/>
                </a:ln>
                <a:solidFill>
                  <a:prstClr val="white"/>
                </a:solidFill>
                <a:effectLst/>
                <a:uLnTx/>
                <a:uFillTx/>
                <a:latin typeface="Corbel" panose="020B0503020204020204"/>
                <a:ea typeface="+mn-ea"/>
                <a:cs typeface="+mn-cs"/>
              </a:rPr>
              <a:t>From the RFM of  heatmap (upper figure)we can see there are some segments with high R and high F with low M. Also in high R and low F and high M. Lower figure shows the segments based on the RFM.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prstClr val="white"/>
              </a:solidFill>
              <a:effectLst/>
              <a:uLnTx/>
              <a:uFillTx/>
              <a:latin typeface="Corbel" panose="020B0503020204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white"/>
                </a:solidFill>
                <a:effectLst/>
                <a:uLnTx/>
                <a:uFillTx/>
                <a:latin typeface="Corbel" panose="020B0503020204020204"/>
                <a:ea typeface="+mn-ea"/>
                <a:cs typeface="+mn-cs"/>
              </a:rPr>
              <a:t>Recommendations: </a:t>
            </a:r>
            <a:r>
              <a:rPr kumimoji="0" lang="en-US" sz="1100" b="0" i="0" u="none" strike="noStrike" kern="1200" cap="none" spc="0" normalizeH="0" baseline="0" noProof="0" dirty="0">
                <a:ln>
                  <a:noFill/>
                </a:ln>
                <a:solidFill>
                  <a:prstClr val="white"/>
                </a:solidFill>
                <a:effectLst/>
                <a:uLnTx/>
                <a:uFillTx/>
                <a:latin typeface="Corbel" panose="020B0503020204020204"/>
                <a:ea typeface="+mn-ea"/>
                <a:cs typeface="+mn-cs"/>
              </a:rPr>
              <a:t>direct the marketing efforts based on the segments. For examples aggressive incentives to Inactive customers. </a:t>
            </a:r>
            <a:endParaRPr kumimoji="0" lang="en-US" sz="105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652665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674616" y="1493239"/>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MARKETING/</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市场营销部门项目</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1027" name="Picture 3" descr="How To Create A Successful Marketing Campaign | ACTIVE Network Blog">
            <a:extLst>
              <a:ext uri="{FF2B5EF4-FFF2-40B4-BE49-F238E27FC236}">
                <a16:creationId xmlns:a16="http://schemas.microsoft.com/office/drawing/2014/main" id="{C26373C8-AC99-4F81-92E1-292FAB004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798" y="2784829"/>
            <a:ext cx="4153936" cy="233658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9EFAE6A3-9383-4917-9DB5-D864B73F9806}"/>
              </a:ext>
            </a:extLst>
          </p:cNvPr>
          <p:cNvSpPr/>
          <p:nvPr/>
        </p:nvSpPr>
        <p:spPr>
          <a:xfrm>
            <a:off x="5943950" y="3648891"/>
            <a:ext cx="1850221" cy="409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29" name="Picture 5" descr="French expressions about money: Should I use thunes or argent?">
            <a:extLst>
              <a:ext uri="{FF2B5EF4-FFF2-40B4-BE49-F238E27FC236}">
                <a16:creationId xmlns:a16="http://schemas.microsoft.com/office/drawing/2014/main" id="{7FC2AE56-FD6B-4481-9430-F32B9AD72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666" y="3014880"/>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878E7FE-E96C-4404-AE5C-DF715CEA0858}"/>
              </a:ext>
            </a:extLst>
          </p:cNvPr>
          <p:cNvSpPr txBox="1"/>
          <p:nvPr/>
        </p:nvSpPr>
        <p:spPr>
          <a:xfrm>
            <a:off x="2673881" y="5507717"/>
            <a:ext cx="770673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Following the money is always a good way to identify business opportunities/</a:t>
            </a: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跟着钱走总能发现商业机会</a:t>
            </a:r>
            <a:r>
              <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rPr>
              <a:t> </a:t>
            </a:r>
          </a:p>
        </p:txBody>
      </p:sp>
    </p:spTree>
    <p:extLst>
      <p:ext uri="{BB962C8B-B14F-4D97-AF65-F5344CB8AC3E}">
        <p14:creationId xmlns:p14="http://schemas.microsoft.com/office/powerpoint/2010/main" val="29620603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a:t>
            </a:r>
            <a:r>
              <a:rPr lang="en-US" altLang="zh-CN" dirty="0"/>
              <a:t>/</a:t>
            </a:r>
            <a:r>
              <a:rPr lang="zh-CN" altLang="en-US" dirty="0"/>
              <a:t>商业数据分析</a:t>
            </a:r>
            <a:br>
              <a:rPr lang="en-US" dirty="0"/>
            </a:br>
            <a:br>
              <a:rPr lang="en-US" dirty="0"/>
            </a:br>
            <a:endParaRPr lang="en-US" sz="3200" dirty="0">
              <a:latin typeface="+mn-lt"/>
            </a:endParaRPr>
          </a:p>
        </p:txBody>
      </p:sp>
      <p:sp>
        <p:nvSpPr>
          <p:cNvPr id="3" name="Content Placeholder 2"/>
          <p:cNvSpPr>
            <a:spLocks noGrp="1"/>
          </p:cNvSpPr>
          <p:nvPr>
            <p:ph idx="1"/>
          </p:nvPr>
        </p:nvSpPr>
        <p:spPr>
          <a:xfrm>
            <a:off x="1241251" y="2340016"/>
            <a:ext cx="10131425" cy="3381019"/>
          </a:xfrm>
        </p:spPr>
        <p:txBody>
          <a:bodyPr>
            <a:normAutofit/>
          </a:bodyPr>
          <a:lstStyle/>
          <a:p>
            <a:r>
              <a:rPr lang="en-US" altLang="zh-CN" sz="2000" dirty="0"/>
              <a:t>Type of Marketing Campaigns/</a:t>
            </a:r>
            <a:r>
              <a:rPr lang="zh-CN" altLang="en-US" sz="2000" dirty="0"/>
              <a:t>市场营销活动的主要种类</a:t>
            </a:r>
            <a:endParaRPr lang="en-US" altLang="zh-CN" sz="2000" dirty="0"/>
          </a:p>
          <a:p>
            <a:pPr lvl="1"/>
            <a:r>
              <a:rPr lang="en-US" altLang="zh-CN" sz="1800" dirty="0"/>
              <a:t>Product Marketing Campaign/</a:t>
            </a:r>
            <a:r>
              <a:rPr lang="zh-CN" altLang="en-US" sz="1800" dirty="0"/>
              <a:t>产品营销活动</a:t>
            </a:r>
            <a:endParaRPr lang="en-US" altLang="zh-CN" sz="1800" dirty="0"/>
          </a:p>
          <a:p>
            <a:pPr lvl="1"/>
            <a:r>
              <a:rPr lang="en-US" altLang="zh-CN" sz="1800" dirty="0"/>
              <a:t>Acquisition Marketing Campaign/</a:t>
            </a:r>
            <a:r>
              <a:rPr lang="zh-CN" altLang="en-US" sz="1800" dirty="0"/>
              <a:t>客户获得</a:t>
            </a:r>
            <a:endParaRPr lang="en-US" altLang="zh-CN" sz="1800" dirty="0"/>
          </a:p>
          <a:p>
            <a:pPr lvl="1"/>
            <a:r>
              <a:rPr lang="en-US" altLang="zh-CN" sz="1800" dirty="0">
                <a:solidFill>
                  <a:srgbClr val="FFC000"/>
                </a:solidFill>
              </a:rPr>
              <a:t>Customer retention Campaign/</a:t>
            </a:r>
            <a:r>
              <a:rPr lang="zh-CN" altLang="en-US" sz="1800" dirty="0">
                <a:solidFill>
                  <a:srgbClr val="FFC000"/>
                </a:solidFill>
              </a:rPr>
              <a:t>客户挽留</a:t>
            </a:r>
            <a:endParaRPr lang="en-US" altLang="zh-CN" sz="1800" dirty="0">
              <a:solidFill>
                <a:srgbClr val="FFC000"/>
              </a:solidFill>
            </a:endParaRPr>
          </a:p>
          <a:p>
            <a:r>
              <a:rPr lang="en-US" altLang="zh-CN" sz="2000" dirty="0">
                <a:solidFill>
                  <a:srgbClr val="FFC000"/>
                </a:solidFill>
              </a:rPr>
              <a:t>Budget/</a:t>
            </a:r>
            <a:r>
              <a:rPr lang="zh-CN" altLang="en-US" sz="2000" dirty="0">
                <a:solidFill>
                  <a:srgbClr val="FFC000"/>
                </a:solidFill>
              </a:rPr>
              <a:t>预算</a:t>
            </a:r>
            <a:r>
              <a:rPr lang="en-US" altLang="zh-CN" sz="2000" dirty="0">
                <a:solidFill>
                  <a:srgbClr val="FFC000"/>
                </a:solidFill>
              </a:rPr>
              <a:t>: </a:t>
            </a:r>
            <a:r>
              <a:rPr lang="en-US" altLang="zh-CN" sz="2000" dirty="0"/>
              <a:t>Not all marketing campaigns require an incremental budget, but many still do. Factor in the agency, advertising, and freelance costs, if appropriate, and factor these numbers into any </a:t>
            </a:r>
            <a:r>
              <a:rPr lang="en-US" altLang="zh-CN" sz="2000" dirty="0">
                <a:solidFill>
                  <a:srgbClr val="FFC000"/>
                </a:solidFill>
              </a:rPr>
              <a:t>ROI analysis/</a:t>
            </a:r>
            <a:r>
              <a:rPr lang="zh-CN" altLang="en-US" sz="2000" dirty="0">
                <a:solidFill>
                  <a:srgbClr val="FFC000"/>
                </a:solidFill>
              </a:rPr>
              <a:t>投资回报分析</a:t>
            </a:r>
            <a:r>
              <a:rPr lang="en-US" altLang="zh-CN" sz="2000" dirty="0">
                <a:solidFill>
                  <a:srgbClr val="FFC000"/>
                </a:solidFill>
              </a:rPr>
              <a:t> </a:t>
            </a:r>
            <a:r>
              <a:rPr lang="en-US" altLang="zh-CN" sz="2000" dirty="0"/>
              <a:t>for your campaign.</a:t>
            </a:r>
          </a:p>
          <a:p>
            <a:pPr marL="0" indent="0" algn="ctr">
              <a:buNone/>
            </a:pPr>
            <a:endParaRPr lang="en-US" sz="2000" dirty="0"/>
          </a:p>
        </p:txBody>
      </p:sp>
      <p:sp>
        <p:nvSpPr>
          <p:cNvPr id="4" name="Title 1"/>
          <p:cNvSpPr txBox="1">
            <a:spLocks/>
          </p:cNvSpPr>
          <p:nvPr/>
        </p:nvSpPr>
        <p:spPr>
          <a:xfrm>
            <a:off x="674616" y="1493239"/>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MARKETING/</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市场营销部门项目</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Tree>
    <p:extLst>
      <p:ext uri="{BB962C8B-B14F-4D97-AF65-F5344CB8AC3E}">
        <p14:creationId xmlns:p14="http://schemas.microsoft.com/office/powerpoint/2010/main" val="18658162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902073"/>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674616" y="1493239"/>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MARKETING/</a:t>
            </a: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市场营销部门项目</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8" name="Content Placeholder 7">
            <a:extLst>
              <a:ext uri="{FF2B5EF4-FFF2-40B4-BE49-F238E27FC236}">
                <a16:creationId xmlns:a16="http://schemas.microsoft.com/office/drawing/2014/main" id="{F50E31C6-AF9C-4D19-87CB-4EDE027378B7}"/>
              </a:ext>
            </a:extLst>
          </p:cNvPr>
          <p:cNvPicPr>
            <a:picLocks noGrp="1" noChangeAspect="1"/>
          </p:cNvPicPr>
          <p:nvPr>
            <p:ph idx="1"/>
          </p:nvPr>
        </p:nvPicPr>
        <p:blipFill>
          <a:blip r:embed="rId2"/>
          <a:stretch>
            <a:fillRect/>
          </a:stretch>
        </p:blipFill>
        <p:spPr>
          <a:xfrm>
            <a:off x="2834037" y="2832027"/>
            <a:ext cx="6219825" cy="1781175"/>
          </a:xfrm>
        </p:spPr>
      </p:pic>
      <p:sp>
        <p:nvSpPr>
          <p:cNvPr id="5" name="Title 1">
            <a:extLst>
              <a:ext uri="{FF2B5EF4-FFF2-40B4-BE49-F238E27FC236}">
                <a16:creationId xmlns:a16="http://schemas.microsoft.com/office/drawing/2014/main" id="{081D4F9C-8951-4999-9452-7C6C52B11E48}"/>
              </a:ext>
            </a:extLst>
          </p:cNvPr>
          <p:cNvSpPr txBox="1">
            <a:spLocks/>
          </p:cNvSpPr>
          <p:nvPr/>
        </p:nvSpPr>
        <p:spPr>
          <a:xfrm>
            <a:off x="810238" y="5071154"/>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zh-CN" altLang="en-US"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怎么算促销活动的回报？</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Tree>
    <p:extLst>
      <p:ext uri="{BB962C8B-B14F-4D97-AF65-F5344CB8AC3E}">
        <p14:creationId xmlns:p14="http://schemas.microsoft.com/office/powerpoint/2010/main" val="21809620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665" y="754027"/>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1030286" y="1754496"/>
            <a:ext cx="10131425" cy="587213"/>
          </a:xfrm>
          <a:prstGeom prst="rect">
            <a:avLst/>
          </a:prstGeom>
          <a:effectLst/>
        </p:spPr>
        <p:txBody>
          <a:bodyPr vert="horz" lIns="91440" tIns="45720" rIns="91440" bIns="45720" rtlCol="0" anchor="ctr">
            <a:normAutofit fontScale="3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8000" b="0" i="0" u="none" strike="noStrike" kern="1200" cap="all" spc="0" normalizeH="0" baseline="0" noProof="0" dirty="0">
                <a:ln w="3175" cmpd="sng">
                  <a:noFill/>
                </a:ln>
                <a:solidFill>
                  <a:prstClr val="white"/>
                </a:solidFill>
                <a:effectLst/>
                <a:uLnTx/>
                <a:uFillTx/>
                <a:latin typeface="Corbel" panose="020B0503020204020204"/>
                <a:ea typeface="+mj-ea"/>
                <a:cs typeface="+mj-cs"/>
              </a:rPr>
              <a:t>ROI F</a:t>
            </a:r>
            <a:r>
              <a:rPr kumimoji="0" lang="en-US" altLang="zh-CN" sz="8000" b="0" i="0" u="none" strike="noStrike" kern="1200" cap="all" spc="0" normalizeH="0" baseline="0" noProof="0" dirty="0">
                <a:ln w="3175" cmpd="sng">
                  <a:noFill/>
                </a:ln>
                <a:solidFill>
                  <a:prstClr val="white"/>
                </a:solidFill>
                <a:effectLst/>
                <a:uLnTx/>
                <a:uFillTx/>
                <a:latin typeface="Corbel" panose="020B0503020204020204"/>
                <a:ea typeface="华文楷体" panose="02010600040101010101" pitchFamily="2" charset="-122"/>
                <a:cs typeface="+mj-cs"/>
              </a:rPr>
              <a:t>inancial analysis</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pic>
        <p:nvPicPr>
          <p:cNvPr id="7" name="Picture 6">
            <a:extLst>
              <a:ext uri="{FF2B5EF4-FFF2-40B4-BE49-F238E27FC236}">
                <a16:creationId xmlns:a16="http://schemas.microsoft.com/office/drawing/2014/main" id="{BF3BD4F0-658E-48AF-9962-A0F8784F680D}"/>
              </a:ext>
            </a:extLst>
          </p:cNvPr>
          <p:cNvPicPr>
            <a:picLocks noChangeAspect="1"/>
          </p:cNvPicPr>
          <p:nvPr/>
        </p:nvPicPr>
        <p:blipFill>
          <a:blip r:embed="rId2"/>
          <a:stretch>
            <a:fillRect/>
          </a:stretch>
        </p:blipFill>
        <p:spPr>
          <a:xfrm>
            <a:off x="1320593" y="2703850"/>
            <a:ext cx="9953652" cy="3441752"/>
          </a:xfrm>
          <a:prstGeom prst="rect">
            <a:avLst/>
          </a:prstGeom>
        </p:spPr>
      </p:pic>
      <p:sp>
        <p:nvSpPr>
          <p:cNvPr id="9" name="Rectangle 8">
            <a:extLst>
              <a:ext uri="{FF2B5EF4-FFF2-40B4-BE49-F238E27FC236}">
                <a16:creationId xmlns:a16="http://schemas.microsoft.com/office/drawing/2014/main" id="{C7AFD88D-AEBA-4761-9AAC-2E238302809E}"/>
              </a:ext>
            </a:extLst>
          </p:cNvPr>
          <p:cNvSpPr/>
          <p:nvPr/>
        </p:nvSpPr>
        <p:spPr>
          <a:xfrm>
            <a:off x="3222171" y="3683726"/>
            <a:ext cx="391886"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0" name="Rectangle 9">
            <a:extLst>
              <a:ext uri="{FF2B5EF4-FFF2-40B4-BE49-F238E27FC236}">
                <a16:creationId xmlns:a16="http://schemas.microsoft.com/office/drawing/2014/main" id="{EA2C0A89-43A4-480F-8C4F-45A3A91C21F0}"/>
              </a:ext>
            </a:extLst>
          </p:cNvPr>
          <p:cNvSpPr/>
          <p:nvPr/>
        </p:nvSpPr>
        <p:spPr>
          <a:xfrm>
            <a:off x="3222171" y="4045867"/>
            <a:ext cx="391886" cy="2438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1" name="TextBox 10">
            <a:extLst>
              <a:ext uri="{FF2B5EF4-FFF2-40B4-BE49-F238E27FC236}">
                <a16:creationId xmlns:a16="http://schemas.microsoft.com/office/drawing/2014/main" id="{00729ACD-583B-45B1-ABB6-3C74ED300584}"/>
              </a:ext>
            </a:extLst>
          </p:cNvPr>
          <p:cNvSpPr txBox="1"/>
          <p:nvPr/>
        </p:nvSpPr>
        <p:spPr>
          <a:xfrm>
            <a:off x="3074126" y="2159726"/>
            <a:ext cx="83602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随机</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cxnSp>
        <p:nvCxnSpPr>
          <p:cNvPr id="13" name="Straight Arrow Connector 12">
            <a:extLst>
              <a:ext uri="{FF2B5EF4-FFF2-40B4-BE49-F238E27FC236}">
                <a16:creationId xmlns:a16="http://schemas.microsoft.com/office/drawing/2014/main" id="{EE59D63C-E3FA-4997-861E-9FAE050FFDDA}"/>
              </a:ext>
            </a:extLst>
          </p:cNvPr>
          <p:cNvCxnSpPr>
            <a:cxnSpLocks/>
            <a:stCxn id="11" idx="2"/>
            <a:endCxn id="9" idx="0"/>
          </p:cNvCxnSpPr>
          <p:nvPr/>
        </p:nvCxnSpPr>
        <p:spPr>
          <a:xfrm flipH="1">
            <a:off x="3418114" y="2529058"/>
            <a:ext cx="74024" cy="1154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6148416-D8DD-4344-A0AB-0D0805C86EBF}"/>
              </a:ext>
            </a:extLst>
          </p:cNvPr>
          <p:cNvSpPr txBox="1"/>
          <p:nvPr/>
        </p:nvSpPr>
        <p:spPr>
          <a:xfrm>
            <a:off x="2680063" y="5194663"/>
            <a:ext cx="98624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非随机</a:t>
            </a:r>
            <a:endParaRPr kumimoji="0" lang="en-US" sz="18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cxnSp>
        <p:nvCxnSpPr>
          <p:cNvPr id="17" name="Straight Arrow Connector 16">
            <a:extLst>
              <a:ext uri="{FF2B5EF4-FFF2-40B4-BE49-F238E27FC236}">
                <a16:creationId xmlns:a16="http://schemas.microsoft.com/office/drawing/2014/main" id="{C743A44E-581C-46A0-B6D9-2C07EA3CA365}"/>
              </a:ext>
            </a:extLst>
          </p:cNvPr>
          <p:cNvCxnSpPr>
            <a:cxnSpLocks/>
            <a:stCxn id="15" idx="0"/>
            <a:endCxn id="10" idx="2"/>
          </p:cNvCxnSpPr>
          <p:nvPr/>
        </p:nvCxnSpPr>
        <p:spPr>
          <a:xfrm flipV="1">
            <a:off x="3173186" y="4289707"/>
            <a:ext cx="244928" cy="904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72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1024441"/>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770410" y="1970398"/>
            <a:ext cx="10131425" cy="587213"/>
          </a:xfrm>
          <a:prstGeom prst="rect">
            <a:avLst/>
          </a:prstGeom>
          <a:effectLst/>
        </p:spPr>
        <p:txBody>
          <a:bodyPr vert="horz" lIns="91440" tIns="45720" rIns="91440" bIns="45720" rtlCol="0" anchor="ctr">
            <a:normAutofit fontScale="5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4800" b="0" i="0" u="none" strike="noStrike" kern="1200" cap="all" spc="0" normalizeH="0" baseline="0" noProof="0" dirty="0">
                <a:ln w="3175" cmpd="sng">
                  <a:noFill/>
                </a:ln>
                <a:solidFill>
                  <a:srgbClr val="FFC000"/>
                </a:solidFill>
                <a:effectLst/>
                <a:uLnTx/>
                <a:uFillTx/>
                <a:latin typeface="Corbel" panose="020B0503020204020204"/>
                <a:ea typeface="+mj-ea"/>
                <a:cs typeface="+mj-cs"/>
              </a:rPr>
              <a:t>Churn analysis/</a:t>
            </a:r>
            <a:r>
              <a:rPr kumimoji="0" lang="zh-CN" altLang="en-US" sz="4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客户流失分析</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sp>
        <p:nvSpPr>
          <p:cNvPr id="6" name="Content Placeholder 5">
            <a:extLst>
              <a:ext uri="{FF2B5EF4-FFF2-40B4-BE49-F238E27FC236}">
                <a16:creationId xmlns:a16="http://schemas.microsoft.com/office/drawing/2014/main" id="{7B2CC22D-759B-45B0-81EF-53F4B62B30F0}"/>
              </a:ext>
            </a:extLst>
          </p:cNvPr>
          <p:cNvSpPr>
            <a:spLocks noGrp="1"/>
          </p:cNvSpPr>
          <p:nvPr>
            <p:ph idx="1"/>
          </p:nvPr>
        </p:nvSpPr>
        <p:spPr>
          <a:xfrm>
            <a:off x="1081860" y="2438399"/>
            <a:ext cx="10131425" cy="2793854"/>
          </a:xfrm>
        </p:spPr>
        <p:txBody>
          <a:bodyPr>
            <a:normAutofit fontScale="92500"/>
          </a:bodyPr>
          <a:lstStyle/>
          <a:p>
            <a:r>
              <a:rPr lang="en-US" dirty="0">
                <a:solidFill>
                  <a:srgbClr val="FFC000"/>
                </a:solidFill>
              </a:rPr>
              <a:t>Churn analysis </a:t>
            </a:r>
            <a:r>
              <a:rPr lang="en-US" dirty="0"/>
              <a:t>is a review of a </a:t>
            </a:r>
            <a:r>
              <a:rPr lang="en-US" altLang="zh-CN" dirty="0"/>
              <a:t>bank</a:t>
            </a:r>
            <a:r>
              <a:rPr lang="en-US" dirty="0"/>
              <a:t>’s customers data that reveals their composition and trends. It looks for correlations between customers who became inactive during a period of time and variables such as tenure, product holding, service calls, seasonality, and demographics.</a:t>
            </a:r>
          </a:p>
          <a:p>
            <a:r>
              <a:rPr lang="zh-CN" altLang="en-US" dirty="0"/>
              <a:t>客户流失分析是分析银行客户组成和趋势的数据。寻找客户的特征比如时间长度，持有什么产品，打过服务电话，季节性，人口成分等与客户流失的关联。</a:t>
            </a:r>
            <a:endParaRPr lang="en-US" dirty="0"/>
          </a:p>
        </p:txBody>
      </p:sp>
    </p:spTree>
    <p:extLst>
      <p:ext uri="{BB962C8B-B14F-4D97-AF65-F5344CB8AC3E}">
        <p14:creationId xmlns:p14="http://schemas.microsoft.com/office/powerpoint/2010/main" val="1045671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16" y="1024441"/>
            <a:ext cx="10538669" cy="1178379"/>
          </a:xfrm>
        </p:spPr>
        <p:txBody>
          <a:bodyPr>
            <a:normAutofit fontScale="90000"/>
          </a:bodyPr>
          <a:lstStyle/>
          <a:p>
            <a:pPr algn="ctr"/>
            <a:r>
              <a:rPr lang="en-US" dirty="0"/>
              <a:t>Business Data analysis </a:t>
            </a:r>
            <a:r>
              <a:rPr lang="en-US" altLang="zh-CN" dirty="0"/>
              <a:t>/</a:t>
            </a:r>
            <a:r>
              <a:rPr lang="zh-CN" altLang="en-US" dirty="0"/>
              <a:t>商业数据分析</a:t>
            </a:r>
            <a:br>
              <a:rPr lang="en-US" dirty="0"/>
            </a:br>
            <a:br>
              <a:rPr lang="en-US" dirty="0"/>
            </a:br>
            <a:endParaRPr lang="en-US" sz="3200" dirty="0">
              <a:latin typeface="+mn-lt"/>
            </a:endParaRPr>
          </a:p>
        </p:txBody>
      </p:sp>
      <p:sp>
        <p:nvSpPr>
          <p:cNvPr id="4" name="Title 1"/>
          <p:cNvSpPr txBox="1">
            <a:spLocks/>
          </p:cNvSpPr>
          <p:nvPr/>
        </p:nvSpPr>
        <p:spPr>
          <a:xfrm>
            <a:off x="813953" y="1761392"/>
            <a:ext cx="10131425" cy="587213"/>
          </a:xfrm>
          <a:prstGeom prst="rect">
            <a:avLst/>
          </a:prstGeom>
          <a:effectLst/>
        </p:spPr>
        <p:txBody>
          <a:bodyPr vert="horz" lIns="91440" tIns="45720" rIns="91440" bIns="45720" rtlCol="0" anchor="ctr">
            <a:normAutofit fontScale="5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2400" b="0" i="0" u="none" strike="noStrike" kern="1200" cap="all" spc="0" normalizeH="0" baseline="0" noProof="0" dirty="0">
                <a:ln w="3175" cmpd="sng">
                  <a:noFill/>
                </a:ln>
                <a:solidFill>
                  <a:prstClr val="white"/>
                </a:solidFill>
                <a:effectLst/>
                <a:uLnTx/>
                <a:uFillTx/>
                <a:latin typeface="Corbel" panose="020B0503020204020204"/>
                <a:ea typeface="+mj-ea"/>
                <a:cs typeface="+mj-cs"/>
              </a:rPr>
            </a:br>
            <a:r>
              <a:rPr kumimoji="0" lang="en-US" sz="4800" b="0" i="0" u="none" strike="noStrike" kern="1200" cap="all" spc="0" normalizeH="0" baseline="0" noProof="0" dirty="0">
                <a:ln w="3175" cmpd="sng">
                  <a:noFill/>
                </a:ln>
                <a:solidFill>
                  <a:srgbClr val="FFC000"/>
                </a:solidFill>
                <a:effectLst/>
                <a:uLnTx/>
                <a:uFillTx/>
                <a:latin typeface="Corbel" panose="020B0503020204020204"/>
                <a:ea typeface="+mj-ea"/>
                <a:cs typeface="+mj-cs"/>
              </a:rPr>
              <a:t>Churn analysis/</a:t>
            </a:r>
            <a:r>
              <a:rPr kumimoji="0" lang="zh-CN" altLang="en-US" sz="4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客户流失分析</a:t>
            </a:r>
            <a:r>
              <a:rPr kumimoji="0" lang="en-US" altLang="zh-CN" sz="4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---data </a:t>
            </a:r>
            <a:r>
              <a:rPr kumimoji="0" lang="zh-CN" altLang="en-US" sz="4800" b="0" i="0" u="none" strike="noStrike" kern="1200" cap="all" spc="0" normalizeH="0" baseline="0" noProof="0" dirty="0">
                <a:ln w="3175" cmpd="sng">
                  <a:noFill/>
                </a:ln>
                <a:solidFill>
                  <a:srgbClr val="FFC000"/>
                </a:solidFill>
                <a:effectLst/>
                <a:uLnTx/>
                <a:uFillTx/>
                <a:latin typeface="Corbel" panose="020B0503020204020204"/>
                <a:ea typeface="华文楷体" panose="02010600040101010101" pitchFamily="2" charset="-122"/>
                <a:cs typeface="+mj-cs"/>
              </a:rPr>
              <a:t>数据</a:t>
            </a:r>
            <a:endParaRPr kumimoji="0" lang="en-US" sz="1600" b="0" i="0" u="none" strike="noStrike" kern="1200" cap="all" spc="0" normalizeH="0" baseline="0" noProof="0" dirty="0">
              <a:ln w="3175" cmpd="sng">
                <a:noFill/>
              </a:ln>
              <a:solidFill>
                <a:prstClr val="white"/>
              </a:solidFill>
              <a:effectLst/>
              <a:uLnTx/>
              <a:uFillTx/>
              <a:latin typeface="Corbel" panose="020B0503020204020204"/>
              <a:ea typeface="+mj-ea"/>
              <a:cs typeface="+mj-cs"/>
            </a:endParaRPr>
          </a:p>
        </p:txBody>
      </p:sp>
      <p:graphicFrame>
        <p:nvGraphicFramePr>
          <p:cNvPr id="7" name="Table 6">
            <a:extLst>
              <a:ext uri="{FF2B5EF4-FFF2-40B4-BE49-F238E27FC236}">
                <a16:creationId xmlns:a16="http://schemas.microsoft.com/office/drawing/2014/main" id="{6A5CC304-B7F0-45C1-8CC8-C31D79053A09}"/>
              </a:ext>
            </a:extLst>
          </p:cNvPr>
          <p:cNvGraphicFramePr>
            <a:graphicFrameLocks noGrp="1"/>
          </p:cNvGraphicFramePr>
          <p:nvPr/>
        </p:nvGraphicFramePr>
        <p:xfrm>
          <a:off x="1593487" y="2684566"/>
          <a:ext cx="8020882" cy="3705271"/>
        </p:xfrm>
        <a:graphic>
          <a:graphicData uri="http://schemas.openxmlformats.org/drawingml/2006/table">
            <a:tbl>
              <a:tblPr>
                <a:tableStyleId>{5C22544A-7EE6-4342-B048-85BDC9FD1C3A}</a:tableStyleId>
              </a:tblPr>
              <a:tblGrid>
                <a:gridCol w="719511">
                  <a:extLst>
                    <a:ext uri="{9D8B030D-6E8A-4147-A177-3AD203B41FA5}">
                      <a16:colId xmlns:a16="http://schemas.microsoft.com/office/drawing/2014/main" val="1248245427"/>
                    </a:ext>
                  </a:extLst>
                </a:gridCol>
                <a:gridCol w="719511">
                  <a:extLst>
                    <a:ext uri="{9D8B030D-6E8A-4147-A177-3AD203B41FA5}">
                      <a16:colId xmlns:a16="http://schemas.microsoft.com/office/drawing/2014/main" val="911516045"/>
                    </a:ext>
                  </a:extLst>
                </a:gridCol>
                <a:gridCol w="680044">
                  <a:extLst>
                    <a:ext uri="{9D8B030D-6E8A-4147-A177-3AD203B41FA5}">
                      <a16:colId xmlns:a16="http://schemas.microsoft.com/office/drawing/2014/main" val="1688507771"/>
                    </a:ext>
                  </a:extLst>
                </a:gridCol>
                <a:gridCol w="485746">
                  <a:extLst>
                    <a:ext uri="{9D8B030D-6E8A-4147-A177-3AD203B41FA5}">
                      <a16:colId xmlns:a16="http://schemas.microsoft.com/office/drawing/2014/main" val="3332315674"/>
                    </a:ext>
                  </a:extLst>
                </a:gridCol>
                <a:gridCol w="282340">
                  <a:extLst>
                    <a:ext uri="{9D8B030D-6E8A-4147-A177-3AD203B41FA5}">
                      <a16:colId xmlns:a16="http://schemas.microsoft.com/office/drawing/2014/main" val="3960465796"/>
                    </a:ext>
                  </a:extLst>
                </a:gridCol>
                <a:gridCol w="464495">
                  <a:extLst>
                    <a:ext uri="{9D8B030D-6E8A-4147-A177-3AD203B41FA5}">
                      <a16:colId xmlns:a16="http://schemas.microsoft.com/office/drawing/2014/main" val="2325488168"/>
                    </a:ext>
                  </a:extLst>
                </a:gridCol>
                <a:gridCol w="643614">
                  <a:extLst>
                    <a:ext uri="{9D8B030D-6E8A-4147-A177-3AD203B41FA5}">
                      <a16:colId xmlns:a16="http://schemas.microsoft.com/office/drawing/2014/main" val="567598489"/>
                    </a:ext>
                  </a:extLst>
                </a:gridCol>
                <a:gridCol w="974528">
                  <a:extLst>
                    <a:ext uri="{9D8B030D-6E8A-4147-A177-3AD203B41FA5}">
                      <a16:colId xmlns:a16="http://schemas.microsoft.com/office/drawing/2014/main" val="3250840077"/>
                    </a:ext>
                  </a:extLst>
                </a:gridCol>
                <a:gridCol w="643614">
                  <a:extLst>
                    <a:ext uri="{9D8B030D-6E8A-4147-A177-3AD203B41FA5}">
                      <a16:colId xmlns:a16="http://schemas.microsoft.com/office/drawing/2014/main" val="4264774019"/>
                    </a:ext>
                  </a:extLst>
                </a:gridCol>
                <a:gridCol w="1007923">
                  <a:extLst>
                    <a:ext uri="{9D8B030D-6E8A-4147-A177-3AD203B41FA5}">
                      <a16:colId xmlns:a16="http://schemas.microsoft.com/office/drawing/2014/main" val="2732609799"/>
                    </a:ext>
                  </a:extLst>
                </a:gridCol>
                <a:gridCol w="996299">
                  <a:extLst>
                    <a:ext uri="{9D8B030D-6E8A-4147-A177-3AD203B41FA5}">
                      <a16:colId xmlns:a16="http://schemas.microsoft.com/office/drawing/2014/main" val="3513373544"/>
                    </a:ext>
                  </a:extLst>
                </a:gridCol>
                <a:gridCol w="403257">
                  <a:extLst>
                    <a:ext uri="{9D8B030D-6E8A-4147-A177-3AD203B41FA5}">
                      <a16:colId xmlns:a16="http://schemas.microsoft.com/office/drawing/2014/main" val="2635865986"/>
                    </a:ext>
                  </a:extLst>
                </a:gridCol>
              </a:tblGrid>
              <a:tr h="182483">
                <a:tc>
                  <a:txBody>
                    <a:bodyPr/>
                    <a:lstStyle/>
                    <a:p>
                      <a:pPr algn="l" fontAlgn="b"/>
                      <a:r>
                        <a:rPr lang="en-US" sz="1100" u="none" strike="noStrike" dirty="0" err="1">
                          <a:effectLst/>
                        </a:rPr>
                        <a:t>CustomerId</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CreditScore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Geography</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Gender</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Age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Tenure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Balance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NumOfProducts</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HasCrCard</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IsActiveMember</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err="1">
                          <a:effectLst/>
                        </a:rPr>
                        <a:t>EstimatedSalary</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Churn</a:t>
                      </a:r>
                      <a:endParaRPr lang="en-US" sz="1100" b="0" i="0" u="none" strike="noStrike" dirty="0">
                        <a:solidFill>
                          <a:srgbClr val="000000"/>
                        </a:solidFill>
                        <a:effectLst/>
                        <a:latin typeface="Calibri" panose="020F0502020204030204" pitchFamily="34" charset="0"/>
                      </a:endParaRPr>
                    </a:p>
                  </a:txBody>
                  <a:tcPr marL="9124" marR="9124" marT="9124" marB="0" anchor="b"/>
                </a:tc>
                <a:extLst>
                  <a:ext uri="{0D108BD9-81ED-4DB2-BD59-A6C34878D82A}">
                    <a16:rowId xmlns:a16="http://schemas.microsoft.com/office/drawing/2014/main" val="2122367325"/>
                  </a:ext>
                </a:extLst>
              </a:tr>
              <a:tr h="182483">
                <a:tc>
                  <a:txBody>
                    <a:bodyPr/>
                    <a:lstStyle/>
                    <a:p>
                      <a:pPr algn="r" fontAlgn="b"/>
                      <a:r>
                        <a:rPr lang="en-US" sz="1100" u="none" strike="noStrike">
                          <a:effectLst/>
                        </a:rPr>
                        <a:t>15592531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822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France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Male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10062.8</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yes</a:t>
                      </a:r>
                      <a:endParaRPr lang="en-US" sz="1100" b="0" i="0" u="none" strike="noStrike" dirty="0">
                        <a:solidFill>
                          <a:srgbClr val="000000"/>
                        </a:solidFill>
                        <a:effectLst/>
                        <a:latin typeface="Calibri" panose="020F0502020204030204" pitchFamily="34" charset="0"/>
                      </a:endParaRPr>
                    </a:p>
                  </a:txBody>
                  <a:tcPr marL="9124" marR="9124" marT="9124" marB="0" anchor="b"/>
                </a:tc>
                <a:extLst>
                  <a:ext uri="{0D108BD9-81ED-4DB2-BD59-A6C34878D82A}">
                    <a16:rowId xmlns:a16="http://schemas.microsoft.com/office/drawing/2014/main" val="4022381455"/>
                  </a:ext>
                </a:extLst>
              </a:tr>
              <a:tr h="182483">
                <a:tc>
                  <a:txBody>
                    <a:bodyPr/>
                    <a:lstStyle/>
                    <a:p>
                      <a:pPr algn="r" fontAlgn="b"/>
                      <a:r>
                        <a:rPr lang="en-US" sz="1100" u="none" strike="noStrike">
                          <a:effectLst/>
                        </a:rPr>
                        <a:t>15577657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732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170886.17</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Yes</a:t>
                      </a:r>
                      <a:endParaRPr lang="en-US" sz="1100" b="0" i="0" u="none" strike="noStrike" dirty="0">
                        <a:solidFill>
                          <a:srgbClr val="000000"/>
                        </a:solidFill>
                        <a:effectLst/>
                        <a:latin typeface="Calibri" panose="020F0502020204030204" pitchFamily="34" charset="0"/>
                      </a:endParaRPr>
                    </a:p>
                  </a:txBody>
                  <a:tcPr marL="9124" marR="9124" marT="9124" marB="0" anchor="b"/>
                </a:tc>
                <a:extLst>
                  <a:ext uri="{0D108BD9-81ED-4DB2-BD59-A6C34878D82A}">
                    <a16:rowId xmlns:a16="http://schemas.microsoft.com/office/drawing/2014/main" val="3949779044"/>
                  </a:ext>
                </a:extLst>
              </a:tr>
              <a:tr h="182483">
                <a:tc>
                  <a:txBody>
                    <a:bodyPr/>
                    <a:lstStyle/>
                    <a:p>
                      <a:pPr algn="r" fontAlgn="b"/>
                      <a:r>
                        <a:rPr lang="en-US" sz="1100" u="none" strike="noStrike">
                          <a:effectLst/>
                        </a:rPr>
                        <a:t>15614049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664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139161.64</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1599652651"/>
                  </a:ext>
                </a:extLst>
              </a:tr>
              <a:tr h="182483">
                <a:tc>
                  <a:txBody>
                    <a:bodyPr/>
                    <a:lstStyle/>
                    <a:p>
                      <a:pPr algn="r" fontAlgn="b"/>
                      <a:r>
                        <a:rPr lang="en-US" sz="1100" u="none" strike="noStrike">
                          <a:effectLst/>
                        </a:rPr>
                        <a:t>15640635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769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172290.61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190548553"/>
                  </a:ext>
                </a:extLst>
              </a:tr>
              <a:tr h="182483">
                <a:tc>
                  <a:txBody>
                    <a:bodyPr/>
                    <a:lstStyle/>
                    <a:p>
                      <a:pPr algn="r" fontAlgn="b"/>
                      <a:r>
                        <a:rPr lang="en-US" sz="1100" u="none" strike="noStrike">
                          <a:effectLst/>
                        </a:rPr>
                        <a:t>15724944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663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180427.24</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2970322243"/>
                  </a:ext>
                </a:extLst>
              </a:tr>
              <a:tr h="182483">
                <a:tc>
                  <a:txBody>
                    <a:bodyPr/>
                    <a:lstStyle/>
                    <a:p>
                      <a:pPr algn="r" fontAlgn="b"/>
                      <a:r>
                        <a:rPr lang="en-US" sz="1100" u="none" strike="noStrike">
                          <a:effectLst/>
                        </a:rPr>
                        <a:t>15625524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512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146457.83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998232569"/>
                  </a:ext>
                </a:extLst>
              </a:tr>
              <a:tr h="238094">
                <a:tc>
                  <a:txBody>
                    <a:bodyPr/>
                    <a:lstStyle/>
                    <a:p>
                      <a:pPr algn="r" fontAlgn="b"/>
                      <a:r>
                        <a:rPr lang="en-US" sz="1100" u="none" strike="noStrike">
                          <a:effectLst/>
                        </a:rPr>
                        <a:t>15789669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510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48071.61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830627929"/>
                  </a:ext>
                </a:extLst>
              </a:tr>
              <a:tr h="182483">
                <a:tc>
                  <a:txBody>
                    <a:bodyPr/>
                    <a:lstStyle/>
                    <a:p>
                      <a:pPr algn="r" fontAlgn="b"/>
                      <a:r>
                        <a:rPr lang="en-US" sz="1100" u="none" strike="noStrike">
                          <a:effectLst/>
                        </a:rPr>
                        <a:t>15810845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636</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France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55470.78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214513154"/>
                  </a:ext>
                </a:extLst>
              </a:tr>
              <a:tr h="182483">
                <a:tc>
                  <a:txBody>
                    <a:bodyPr/>
                    <a:lstStyle/>
                    <a:p>
                      <a:pPr algn="r" fontAlgn="b"/>
                      <a:r>
                        <a:rPr lang="en-US" sz="1100" u="none" strike="noStrike">
                          <a:effectLst/>
                        </a:rPr>
                        <a:t>15656176</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501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France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47847.19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796764569"/>
                  </a:ext>
                </a:extLst>
              </a:tr>
              <a:tr h="182483">
                <a:tc>
                  <a:txBody>
                    <a:bodyPr/>
                    <a:lstStyle/>
                    <a:p>
                      <a:pPr algn="r" fontAlgn="b"/>
                      <a:r>
                        <a:rPr lang="en-US" sz="1100" u="none" strike="noStrike">
                          <a:effectLst/>
                        </a:rPr>
                        <a:t>15624592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603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169915.02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767002682"/>
                  </a:ext>
                </a:extLst>
              </a:tr>
              <a:tr h="182483">
                <a:tc>
                  <a:txBody>
                    <a:bodyPr/>
                    <a:lstStyle/>
                    <a:p>
                      <a:pPr algn="r" fontAlgn="b"/>
                      <a:r>
                        <a:rPr lang="en-US" sz="1100" u="none" strike="noStrike">
                          <a:effectLst/>
                        </a:rPr>
                        <a:t>15727829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567</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France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Male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167984.61</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No</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654210393"/>
                  </a:ext>
                </a:extLst>
              </a:tr>
              <a:tr h="182483">
                <a:tc>
                  <a:txBody>
                    <a:bodyPr/>
                    <a:lstStyle/>
                    <a:p>
                      <a:pPr algn="r" fontAlgn="b"/>
                      <a:r>
                        <a:rPr lang="en-US" sz="1100" u="none" strike="noStrike">
                          <a:effectLst/>
                        </a:rPr>
                        <a:t>15636684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727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198637.34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2493334783"/>
                  </a:ext>
                </a:extLst>
              </a:tr>
              <a:tr h="182483">
                <a:tc>
                  <a:txBody>
                    <a:bodyPr/>
                    <a:lstStyle/>
                    <a:p>
                      <a:pPr algn="r" fontAlgn="b"/>
                      <a:r>
                        <a:rPr lang="en-US" sz="1100" u="none" strike="noStrike">
                          <a:effectLst/>
                        </a:rPr>
                        <a:t>15653857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498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148528.24</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1280188578"/>
                  </a:ext>
                </a:extLst>
              </a:tr>
              <a:tr h="182483">
                <a:tc>
                  <a:txBody>
                    <a:bodyPr/>
                    <a:lstStyle/>
                    <a:p>
                      <a:pPr algn="r" fontAlgn="b"/>
                      <a:r>
                        <a:rPr lang="en-US" sz="1100" u="none" strike="noStrike">
                          <a:effectLst/>
                        </a:rPr>
                        <a:t>15668893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782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33949.67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420438084"/>
                  </a:ext>
                </a:extLst>
              </a:tr>
              <a:tr h="182483">
                <a:tc>
                  <a:txBody>
                    <a:bodyPr/>
                    <a:lstStyle/>
                    <a:p>
                      <a:pPr algn="r" fontAlgn="b"/>
                      <a:r>
                        <a:rPr lang="en-US" sz="1100" u="none" strike="noStrike">
                          <a:effectLst/>
                        </a:rPr>
                        <a:t>15785819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681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112491.96</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2750140557"/>
                  </a:ext>
                </a:extLst>
              </a:tr>
              <a:tr h="182483">
                <a:tc>
                  <a:txBody>
                    <a:bodyPr/>
                    <a:lstStyle/>
                    <a:p>
                      <a:pPr algn="r" fontAlgn="b"/>
                      <a:r>
                        <a:rPr lang="en-US" sz="1100" u="none" strike="noStrike">
                          <a:effectLst/>
                        </a:rPr>
                        <a:t>15811490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627</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103737.82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53037888"/>
                  </a:ext>
                </a:extLst>
              </a:tr>
              <a:tr h="182483">
                <a:tc>
                  <a:txBody>
                    <a:bodyPr/>
                    <a:lstStyle/>
                    <a:p>
                      <a:pPr algn="r" fontAlgn="b"/>
                      <a:r>
                        <a:rPr lang="en-US" sz="1100" u="none" strike="noStrike">
                          <a:effectLst/>
                        </a:rPr>
                        <a:t>15576256</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582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39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129892.93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225203503"/>
                  </a:ext>
                </a:extLst>
              </a:tr>
              <a:tr h="182483">
                <a:tc>
                  <a:txBody>
                    <a:bodyPr/>
                    <a:lstStyle/>
                    <a:p>
                      <a:pPr algn="r" fontAlgn="b"/>
                      <a:r>
                        <a:rPr lang="en-US" sz="1100" u="none" strike="noStrike">
                          <a:effectLst/>
                        </a:rPr>
                        <a:t>15676715</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640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Male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68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199493.38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012293849"/>
                  </a:ext>
                </a:extLst>
              </a:tr>
              <a:tr h="182483">
                <a:tc>
                  <a:txBody>
                    <a:bodyPr/>
                    <a:lstStyle/>
                    <a:p>
                      <a:pPr algn="r" fontAlgn="b"/>
                      <a:r>
                        <a:rPr lang="en-US" sz="1100" u="none" strike="noStrike">
                          <a:effectLst/>
                        </a:rPr>
                        <a:t>15642291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dirty="0">
                          <a:effectLst/>
                        </a:rPr>
                        <a:t>685</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a:effectLst/>
                        </a:rPr>
                        <a:t>France</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l" fontAlgn="b"/>
                      <a:r>
                        <a:rPr lang="en-US" sz="1100" u="none" strike="noStrike" dirty="0">
                          <a:effectLst/>
                        </a:rPr>
                        <a:t>Male</a:t>
                      </a:r>
                      <a:endParaRPr lang="en-US" sz="1100" b="0" i="0" u="none" strike="noStrike" dirty="0">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algn="r" fontAlgn="b"/>
                      <a:r>
                        <a:rPr lang="en-US" sz="1100" u="none" strike="noStrike">
                          <a:effectLst/>
                        </a:rPr>
                        <a:t>112239.03</a:t>
                      </a:r>
                      <a:endParaRPr lang="en-US" sz="1100" b="0" i="0" u="none" strike="noStrike">
                        <a:solidFill>
                          <a:srgbClr val="000000"/>
                        </a:solidFill>
                        <a:effectLst/>
                        <a:latin typeface="Calibri" panose="020F0502020204030204" pitchFamily="34" charset="0"/>
                      </a:endParaRPr>
                    </a:p>
                  </a:txBody>
                  <a:tcPr marL="9124" marR="9124" marT="9124" marB="0" anchor="b"/>
                </a:tc>
                <a:tc>
                  <a:txBody>
                    <a:bodyPr/>
                    <a:lstStyle/>
                    <a:p>
                      <a:pPr marL="0" marR="0" lvl="0" indent="0" algn="r" defTabSz="4572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yes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24" marR="9124" marT="9124" marB="0" anchor="b"/>
                </a:tc>
                <a:extLst>
                  <a:ext uri="{0D108BD9-81ED-4DB2-BD59-A6C34878D82A}">
                    <a16:rowId xmlns:a16="http://schemas.microsoft.com/office/drawing/2014/main" val="3331893177"/>
                  </a:ext>
                </a:extLst>
              </a:tr>
            </a:tbl>
          </a:graphicData>
        </a:graphic>
      </p:graphicFrame>
    </p:spTree>
    <p:extLst>
      <p:ext uri="{BB962C8B-B14F-4D97-AF65-F5344CB8AC3E}">
        <p14:creationId xmlns:p14="http://schemas.microsoft.com/office/powerpoint/2010/main" val="11416871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7BB5BD-6CE9-4AE3-BD12-02C363CFD395}"/>
              </a:ext>
            </a:extLst>
          </p:cNvPr>
          <p:cNvPicPr>
            <a:picLocks noChangeAspect="1"/>
          </p:cNvPicPr>
          <p:nvPr/>
        </p:nvPicPr>
        <p:blipFill>
          <a:blip r:embed="rId2"/>
          <a:stretch>
            <a:fillRect/>
          </a:stretch>
        </p:blipFill>
        <p:spPr>
          <a:xfrm>
            <a:off x="1635948" y="1341121"/>
            <a:ext cx="9420583" cy="5101729"/>
          </a:xfrm>
          <a:prstGeom prst="rect">
            <a:avLst/>
          </a:prstGeom>
        </p:spPr>
      </p:pic>
      <p:sp>
        <p:nvSpPr>
          <p:cNvPr id="9" name="TextBox 8">
            <a:extLst>
              <a:ext uri="{FF2B5EF4-FFF2-40B4-BE49-F238E27FC236}">
                <a16:creationId xmlns:a16="http://schemas.microsoft.com/office/drawing/2014/main" id="{0918CF44-8BCA-47A0-A059-0EC1DC204C46}"/>
              </a:ext>
            </a:extLst>
          </p:cNvPr>
          <p:cNvSpPr txBox="1"/>
          <p:nvPr/>
        </p:nvSpPr>
        <p:spPr>
          <a:xfrm>
            <a:off x="3039292" y="-218867"/>
            <a:ext cx="6858000" cy="181588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Summarize your data/</a:t>
            </a:r>
            <a:r>
              <a:rPr kumimoji="0" lang="zh-CN" altLang="en-US" sz="3200" b="1"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总结你的数据</a:t>
            </a:r>
            <a:endParaRPr kumimoji="0" lang="en-US" altLang="zh-CN" sz="3200" b="1"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rPr>
              <a:t>The power of visualization/</a:t>
            </a:r>
            <a:r>
              <a:rPr kumimoji="0" lang="zh-CN" altLang="en-US" sz="2000" b="1"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视觉化的威力</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872958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6" name="Picture 5">
            <a:extLst>
              <a:ext uri="{FF2B5EF4-FFF2-40B4-BE49-F238E27FC236}">
                <a16:creationId xmlns:a16="http://schemas.microsoft.com/office/drawing/2014/main" id="{146462A2-A980-470F-A6D9-5E3D4E97C5BC}"/>
              </a:ext>
            </a:extLst>
          </p:cNvPr>
          <p:cNvPicPr>
            <a:picLocks noChangeAspect="1"/>
          </p:cNvPicPr>
          <p:nvPr/>
        </p:nvPicPr>
        <p:blipFill>
          <a:blip r:embed="rId2"/>
          <a:stretch>
            <a:fillRect/>
          </a:stretch>
        </p:blipFill>
        <p:spPr>
          <a:xfrm>
            <a:off x="2672035" y="1796142"/>
            <a:ext cx="2371725" cy="2876550"/>
          </a:xfrm>
          <a:prstGeom prst="rect">
            <a:avLst/>
          </a:prstGeom>
        </p:spPr>
      </p:pic>
      <p:pic>
        <p:nvPicPr>
          <p:cNvPr id="8" name="Picture 7">
            <a:extLst>
              <a:ext uri="{FF2B5EF4-FFF2-40B4-BE49-F238E27FC236}">
                <a16:creationId xmlns:a16="http://schemas.microsoft.com/office/drawing/2014/main" id="{76E6AF23-248F-438D-9B66-5F75EF6D9352}"/>
              </a:ext>
            </a:extLst>
          </p:cNvPr>
          <p:cNvPicPr>
            <a:picLocks noChangeAspect="1"/>
          </p:cNvPicPr>
          <p:nvPr/>
        </p:nvPicPr>
        <p:blipFill>
          <a:blip r:embed="rId3"/>
          <a:stretch>
            <a:fillRect/>
          </a:stretch>
        </p:blipFill>
        <p:spPr>
          <a:xfrm>
            <a:off x="6346372" y="1741713"/>
            <a:ext cx="2867025" cy="3009900"/>
          </a:xfrm>
          <a:prstGeom prst="rect">
            <a:avLst/>
          </a:prstGeom>
        </p:spPr>
      </p:pic>
      <p:sp>
        <p:nvSpPr>
          <p:cNvPr id="10" name="TextBox 9">
            <a:extLst>
              <a:ext uri="{FF2B5EF4-FFF2-40B4-BE49-F238E27FC236}">
                <a16:creationId xmlns:a16="http://schemas.microsoft.com/office/drawing/2014/main" id="{2A9AEFFB-ACA4-4A3A-928B-F7DAC4ACA3A6}"/>
              </a:ext>
            </a:extLst>
          </p:cNvPr>
          <p:cNvSpPr txBox="1"/>
          <p:nvPr/>
        </p:nvSpPr>
        <p:spPr>
          <a:xfrm>
            <a:off x="2856683" y="5073287"/>
            <a:ext cx="197657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Baseline/</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基线</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325452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AAB26-4E11-BA00-8BD3-6A0F5D47351C}"/>
              </a:ext>
            </a:extLst>
          </p:cNvPr>
          <p:cNvSpPr txBox="1"/>
          <p:nvPr/>
        </p:nvSpPr>
        <p:spPr>
          <a:xfrm>
            <a:off x="2969969" y="303560"/>
            <a:ext cx="6096000" cy="76944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C000"/>
                </a:solidFill>
                <a:effectLst/>
                <a:uLnTx/>
                <a:uFillTx/>
                <a:latin typeface="Helvetica Neue"/>
                <a:ea typeface="+mn-ea"/>
                <a:cs typeface="+mn-cs"/>
              </a:rPr>
              <a:t>A/B testing steps</a:t>
            </a:r>
          </a:p>
        </p:txBody>
      </p:sp>
      <p:sp>
        <p:nvSpPr>
          <p:cNvPr id="14" name="TextBox 13">
            <a:extLst>
              <a:ext uri="{FF2B5EF4-FFF2-40B4-BE49-F238E27FC236}">
                <a16:creationId xmlns:a16="http://schemas.microsoft.com/office/drawing/2014/main" id="{7A5B111D-49BC-F5A6-7A69-616EF9492FA0}"/>
              </a:ext>
            </a:extLst>
          </p:cNvPr>
          <p:cNvSpPr txBox="1"/>
          <p:nvPr/>
        </p:nvSpPr>
        <p:spPr>
          <a:xfrm>
            <a:off x="3944922" y="1515878"/>
            <a:ext cx="6094602" cy="1477328"/>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Designing our experiment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Collecting and preparing the data</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00"/>
                </a:solidFill>
                <a:effectLst/>
                <a:uLnTx/>
                <a:uFillTx/>
                <a:latin typeface="Corbel" panose="020B0503020204020204"/>
                <a:ea typeface="+mn-ea"/>
                <a:cs typeface="+mn-cs"/>
              </a:rPr>
              <a:t>Visualizing the results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Testing the hypothesis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white">
                    <a:lumMod val="50000"/>
                  </a:prstClr>
                </a:solidFill>
                <a:effectLst/>
                <a:uLnTx/>
                <a:uFillTx/>
                <a:latin typeface="Corbel" panose="020B0503020204020204"/>
                <a:ea typeface="+mn-ea"/>
                <a:cs typeface="+mn-cs"/>
              </a:rPr>
              <a:t>Drawing conclusions</a:t>
            </a:r>
          </a:p>
        </p:txBody>
      </p:sp>
      <p:pic>
        <p:nvPicPr>
          <p:cNvPr id="5" name="Picture 4">
            <a:extLst>
              <a:ext uri="{FF2B5EF4-FFF2-40B4-BE49-F238E27FC236}">
                <a16:creationId xmlns:a16="http://schemas.microsoft.com/office/drawing/2014/main" id="{6E58F2B5-340B-EA42-E8DF-DEA2E39AA235}"/>
              </a:ext>
            </a:extLst>
          </p:cNvPr>
          <p:cNvPicPr>
            <a:picLocks noChangeAspect="1"/>
          </p:cNvPicPr>
          <p:nvPr/>
        </p:nvPicPr>
        <p:blipFill>
          <a:blip r:embed="rId2"/>
          <a:stretch>
            <a:fillRect/>
          </a:stretch>
        </p:blipFill>
        <p:spPr>
          <a:xfrm>
            <a:off x="3668442" y="3285429"/>
            <a:ext cx="4241901" cy="2477808"/>
          </a:xfrm>
          <a:prstGeom prst="rect">
            <a:avLst/>
          </a:prstGeom>
        </p:spPr>
      </p:pic>
    </p:spTree>
    <p:extLst>
      <p:ext uri="{BB962C8B-B14F-4D97-AF65-F5344CB8AC3E}">
        <p14:creationId xmlns:p14="http://schemas.microsoft.com/office/powerpoint/2010/main" val="31466845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1" name="Picture 10">
            <a:extLst>
              <a:ext uri="{FF2B5EF4-FFF2-40B4-BE49-F238E27FC236}">
                <a16:creationId xmlns:a16="http://schemas.microsoft.com/office/drawing/2014/main" id="{C1BCF93A-7D27-4C3A-80DB-96A2E0B9502E}"/>
              </a:ext>
            </a:extLst>
          </p:cNvPr>
          <p:cNvPicPr>
            <a:picLocks noChangeAspect="1"/>
          </p:cNvPicPr>
          <p:nvPr/>
        </p:nvPicPr>
        <p:blipFill>
          <a:blip r:embed="rId2"/>
          <a:stretch>
            <a:fillRect/>
          </a:stretch>
        </p:blipFill>
        <p:spPr>
          <a:xfrm>
            <a:off x="1877242" y="2185170"/>
            <a:ext cx="4029075" cy="1895475"/>
          </a:xfrm>
          <a:prstGeom prst="rect">
            <a:avLst/>
          </a:prstGeom>
        </p:spPr>
      </p:pic>
      <p:pic>
        <p:nvPicPr>
          <p:cNvPr id="12" name="Picture 11" descr="A Good Way to Portion Dough for Rolls | Cook&amp;#39;s Illustrated">
            <a:extLst>
              <a:ext uri="{FF2B5EF4-FFF2-40B4-BE49-F238E27FC236}">
                <a16:creationId xmlns:a16="http://schemas.microsoft.com/office/drawing/2014/main" id="{ABBF53F2-BBD5-4525-9129-FC6CB71B8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891" y="1292950"/>
            <a:ext cx="3679916" cy="36799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57EFB24-A626-42EB-851D-66B9040FD3C4}"/>
              </a:ext>
            </a:extLst>
          </p:cNvPr>
          <p:cNvSpPr txBox="1"/>
          <p:nvPr/>
        </p:nvSpPr>
        <p:spPr>
          <a:xfrm>
            <a:off x="2874372" y="5565050"/>
            <a:ext cx="60350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三板斧：切，统计总和，比较</a:t>
            </a:r>
            <a:endParaRPr kumimoji="0" lang="en-US" sz="2400" b="0" i="0" u="none" strike="noStrike" kern="1200" cap="none" spc="0" normalizeH="0" baseline="0" noProof="0" dirty="0">
              <a:ln>
                <a:noFill/>
              </a:ln>
              <a:solidFill>
                <a:srgbClr val="FFC0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2811193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6" name="Picture 5">
            <a:extLst>
              <a:ext uri="{FF2B5EF4-FFF2-40B4-BE49-F238E27FC236}">
                <a16:creationId xmlns:a16="http://schemas.microsoft.com/office/drawing/2014/main" id="{146462A2-A980-470F-A6D9-5E3D4E97C5BC}"/>
              </a:ext>
            </a:extLst>
          </p:cNvPr>
          <p:cNvPicPr>
            <a:picLocks noChangeAspect="1"/>
          </p:cNvPicPr>
          <p:nvPr/>
        </p:nvPicPr>
        <p:blipFill>
          <a:blip r:embed="rId2"/>
          <a:stretch>
            <a:fillRect/>
          </a:stretch>
        </p:blipFill>
        <p:spPr>
          <a:xfrm>
            <a:off x="2619784" y="2196737"/>
            <a:ext cx="2371725" cy="2876550"/>
          </a:xfrm>
          <a:prstGeom prst="rect">
            <a:avLst/>
          </a:prstGeom>
        </p:spPr>
      </p:pic>
      <p:pic>
        <p:nvPicPr>
          <p:cNvPr id="3" name="Picture 2">
            <a:extLst>
              <a:ext uri="{FF2B5EF4-FFF2-40B4-BE49-F238E27FC236}">
                <a16:creationId xmlns:a16="http://schemas.microsoft.com/office/drawing/2014/main" id="{3FF79524-D5B6-4CF0-A309-6CE75157E995}"/>
              </a:ext>
            </a:extLst>
          </p:cNvPr>
          <p:cNvPicPr>
            <a:picLocks noChangeAspect="1"/>
          </p:cNvPicPr>
          <p:nvPr/>
        </p:nvPicPr>
        <p:blipFill>
          <a:blip r:embed="rId3"/>
          <a:stretch>
            <a:fillRect/>
          </a:stretch>
        </p:blipFill>
        <p:spPr>
          <a:xfrm>
            <a:off x="6669540" y="2091962"/>
            <a:ext cx="2771775" cy="3086100"/>
          </a:xfrm>
          <a:prstGeom prst="rect">
            <a:avLst/>
          </a:prstGeom>
        </p:spPr>
      </p:pic>
      <p:sp>
        <p:nvSpPr>
          <p:cNvPr id="7" name="TextBox 6">
            <a:extLst>
              <a:ext uri="{FF2B5EF4-FFF2-40B4-BE49-F238E27FC236}">
                <a16:creationId xmlns:a16="http://schemas.microsoft.com/office/drawing/2014/main" id="{222F1A11-12CD-4303-B3BD-C5C30382999F}"/>
              </a:ext>
            </a:extLst>
          </p:cNvPr>
          <p:cNvSpPr txBox="1"/>
          <p:nvPr/>
        </p:nvSpPr>
        <p:spPr>
          <a:xfrm>
            <a:off x="2817359" y="5299710"/>
            <a:ext cx="197657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Baseline/</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基线</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964490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6" name="Picture 5">
            <a:extLst>
              <a:ext uri="{FF2B5EF4-FFF2-40B4-BE49-F238E27FC236}">
                <a16:creationId xmlns:a16="http://schemas.microsoft.com/office/drawing/2014/main" id="{146462A2-A980-470F-A6D9-5E3D4E97C5BC}"/>
              </a:ext>
            </a:extLst>
          </p:cNvPr>
          <p:cNvPicPr>
            <a:picLocks noChangeAspect="1"/>
          </p:cNvPicPr>
          <p:nvPr/>
        </p:nvPicPr>
        <p:blipFill>
          <a:blip r:embed="rId2"/>
          <a:stretch>
            <a:fillRect/>
          </a:stretch>
        </p:blipFill>
        <p:spPr>
          <a:xfrm>
            <a:off x="2619784" y="2196737"/>
            <a:ext cx="2371725" cy="2876550"/>
          </a:xfrm>
          <a:prstGeom prst="rect">
            <a:avLst/>
          </a:prstGeom>
        </p:spPr>
      </p:pic>
      <p:sp>
        <p:nvSpPr>
          <p:cNvPr id="7" name="TextBox 6">
            <a:extLst>
              <a:ext uri="{FF2B5EF4-FFF2-40B4-BE49-F238E27FC236}">
                <a16:creationId xmlns:a16="http://schemas.microsoft.com/office/drawing/2014/main" id="{222F1A11-12CD-4303-B3BD-C5C30382999F}"/>
              </a:ext>
            </a:extLst>
          </p:cNvPr>
          <p:cNvSpPr txBox="1"/>
          <p:nvPr/>
        </p:nvSpPr>
        <p:spPr>
          <a:xfrm>
            <a:off x="2817359" y="5299710"/>
            <a:ext cx="197657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Baseline/</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基线</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338058DA-02B3-4E58-BF3B-91C830D3881A}"/>
              </a:ext>
            </a:extLst>
          </p:cNvPr>
          <p:cNvPicPr>
            <a:picLocks noChangeAspect="1"/>
          </p:cNvPicPr>
          <p:nvPr/>
        </p:nvPicPr>
        <p:blipFill>
          <a:blip r:embed="rId3"/>
          <a:stretch>
            <a:fillRect/>
          </a:stretch>
        </p:blipFill>
        <p:spPr>
          <a:xfrm>
            <a:off x="6714988" y="2130062"/>
            <a:ext cx="2524125" cy="3009900"/>
          </a:xfrm>
          <a:prstGeom prst="rect">
            <a:avLst/>
          </a:prstGeom>
        </p:spPr>
      </p:pic>
    </p:spTree>
    <p:extLst>
      <p:ext uri="{BB962C8B-B14F-4D97-AF65-F5344CB8AC3E}">
        <p14:creationId xmlns:p14="http://schemas.microsoft.com/office/powerpoint/2010/main" val="1085945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6" name="Picture 5">
            <a:extLst>
              <a:ext uri="{FF2B5EF4-FFF2-40B4-BE49-F238E27FC236}">
                <a16:creationId xmlns:a16="http://schemas.microsoft.com/office/drawing/2014/main" id="{146462A2-A980-470F-A6D9-5E3D4E97C5BC}"/>
              </a:ext>
            </a:extLst>
          </p:cNvPr>
          <p:cNvPicPr>
            <a:picLocks noChangeAspect="1"/>
          </p:cNvPicPr>
          <p:nvPr/>
        </p:nvPicPr>
        <p:blipFill>
          <a:blip r:embed="rId2"/>
          <a:stretch>
            <a:fillRect/>
          </a:stretch>
        </p:blipFill>
        <p:spPr>
          <a:xfrm>
            <a:off x="2619784" y="2196737"/>
            <a:ext cx="2371725" cy="2876550"/>
          </a:xfrm>
          <a:prstGeom prst="rect">
            <a:avLst/>
          </a:prstGeom>
        </p:spPr>
      </p:pic>
      <p:sp>
        <p:nvSpPr>
          <p:cNvPr id="7" name="TextBox 6">
            <a:extLst>
              <a:ext uri="{FF2B5EF4-FFF2-40B4-BE49-F238E27FC236}">
                <a16:creationId xmlns:a16="http://schemas.microsoft.com/office/drawing/2014/main" id="{222F1A11-12CD-4303-B3BD-C5C30382999F}"/>
              </a:ext>
            </a:extLst>
          </p:cNvPr>
          <p:cNvSpPr txBox="1"/>
          <p:nvPr/>
        </p:nvSpPr>
        <p:spPr>
          <a:xfrm>
            <a:off x="2817359" y="5299710"/>
            <a:ext cx="197657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Baseline/</a:t>
            </a:r>
            <a:r>
              <a:rPr kumimoji="0" lang="zh-CN" altLang="en-US" sz="1800" b="0" i="0" u="none" strike="noStrike" kern="1200" cap="none" spc="0" normalizeH="0" baseline="0" noProof="0" dirty="0">
                <a:ln>
                  <a:noFill/>
                </a:ln>
                <a:solidFill>
                  <a:prstClr val="white"/>
                </a:solidFill>
                <a:effectLst/>
                <a:uLnTx/>
                <a:uFillTx/>
                <a:latin typeface="Corbel" panose="020B0503020204020204"/>
                <a:ea typeface="华文楷体" panose="02010600040101010101" pitchFamily="2" charset="-122"/>
                <a:cs typeface="+mn-cs"/>
              </a:rPr>
              <a:t>基线</a:t>
            </a:r>
            <a:endPar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3" name="Picture 2">
            <a:extLst>
              <a:ext uri="{FF2B5EF4-FFF2-40B4-BE49-F238E27FC236}">
                <a16:creationId xmlns:a16="http://schemas.microsoft.com/office/drawing/2014/main" id="{6DED0AA7-D2BC-4605-8C62-22D637B1AE98}"/>
              </a:ext>
            </a:extLst>
          </p:cNvPr>
          <p:cNvPicPr>
            <a:picLocks noChangeAspect="1"/>
          </p:cNvPicPr>
          <p:nvPr/>
        </p:nvPicPr>
        <p:blipFill>
          <a:blip r:embed="rId3"/>
          <a:stretch>
            <a:fillRect/>
          </a:stretch>
        </p:blipFill>
        <p:spPr>
          <a:xfrm>
            <a:off x="6347597" y="2196737"/>
            <a:ext cx="2562225" cy="3019425"/>
          </a:xfrm>
          <a:prstGeom prst="rect">
            <a:avLst/>
          </a:prstGeom>
        </p:spPr>
      </p:pic>
    </p:spTree>
    <p:extLst>
      <p:ext uri="{BB962C8B-B14F-4D97-AF65-F5344CB8AC3E}">
        <p14:creationId xmlns:p14="http://schemas.microsoft.com/office/powerpoint/2010/main" val="11083805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7C9041E7-529A-4F62-9066-01643C15968C}"/>
              </a:ext>
            </a:extLst>
          </p:cNvPr>
          <p:cNvPicPr>
            <a:picLocks noChangeAspect="1"/>
          </p:cNvPicPr>
          <p:nvPr/>
        </p:nvPicPr>
        <p:blipFill>
          <a:blip r:embed="rId2"/>
          <a:stretch>
            <a:fillRect/>
          </a:stretch>
        </p:blipFill>
        <p:spPr>
          <a:xfrm>
            <a:off x="1441269" y="1590099"/>
            <a:ext cx="9540240" cy="4922077"/>
          </a:xfrm>
          <a:prstGeom prst="rect">
            <a:avLst/>
          </a:prstGeom>
        </p:spPr>
      </p:pic>
    </p:spTree>
    <p:extLst>
      <p:ext uri="{BB962C8B-B14F-4D97-AF65-F5344CB8AC3E}">
        <p14:creationId xmlns:p14="http://schemas.microsoft.com/office/powerpoint/2010/main" val="888023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0"/>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r>
              <a:rPr kumimoji="0" lang="en-US" altLang="zh-CN" sz="3200" b="1"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 correlation /</a:t>
            </a:r>
            <a:r>
              <a:rPr kumimoji="0" lang="zh-CN" altLang="en-US" sz="3200" b="1"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关联</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B0371263-BDEE-4C6D-8181-72154063F82D}"/>
              </a:ext>
            </a:extLst>
          </p:cNvPr>
          <p:cNvPicPr>
            <a:picLocks noChangeAspect="1"/>
          </p:cNvPicPr>
          <p:nvPr/>
        </p:nvPicPr>
        <p:blipFill>
          <a:blip r:embed="rId2"/>
          <a:stretch>
            <a:fillRect/>
          </a:stretch>
        </p:blipFill>
        <p:spPr>
          <a:xfrm>
            <a:off x="2764591" y="1367246"/>
            <a:ext cx="7195701" cy="5201194"/>
          </a:xfrm>
          <a:prstGeom prst="rect">
            <a:avLst/>
          </a:prstGeom>
        </p:spPr>
      </p:pic>
    </p:spTree>
    <p:extLst>
      <p:ext uri="{BB962C8B-B14F-4D97-AF65-F5344CB8AC3E}">
        <p14:creationId xmlns:p14="http://schemas.microsoft.com/office/powerpoint/2010/main" val="128882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477317" y="184666"/>
            <a:ext cx="6858000" cy="1138773"/>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5" name="TextBox 4">
            <a:extLst>
              <a:ext uri="{FF2B5EF4-FFF2-40B4-BE49-F238E27FC236}">
                <a16:creationId xmlns:a16="http://schemas.microsoft.com/office/drawing/2014/main" id="{9EE34748-F65F-45E1-9DBD-26BDFD25D914}"/>
              </a:ext>
            </a:extLst>
          </p:cNvPr>
          <p:cNvSpPr txBox="1"/>
          <p:nvPr/>
        </p:nvSpPr>
        <p:spPr>
          <a:xfrm>
            <a:off x="4259416" y="2736502"/>
            <a:ext cx="4154742"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00"/>
                </a:solidFill>
                <a:effectLst/>
                <a:uLnTx/>
                <a:uFillTx/>
                <a:latin typeface="Corbel" panose="020B0503020204020204"/>
                <a:ea typeface="+mn-ea"/>
                <a:cs typeface="+mn-cs"/>
              </a:rPr>
              <a:t>Quantify</a:t>
            </a:r>
            <a:r>
              <a:rPr kumimoji="0" lang="en-US" altLang="zh-CN" sz="2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a:t>
            </a:r>
            <a:r>
              <a:rPr kumimoji="0" lang="zh-CN" altLang="en-US" sz="2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量化</a:t>
            </a:r>
            <a:endParaRPr kumimoji="0" lang="en-US" altLang="zh-CN" sz="2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One to Many/</a:t>
            </a:r>
            <a:r>
              <a:rPr kumimoji="0" lang="zh-CN" altLang="en-US" sz="2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一对多关系</a:t>
            </a:r>
            <a:endParaRPr kumimoji="0" lang="en-US" altLang="zh-CN" sz="2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Ranking/</a:t>
            </a:r>
            <a:r>
              <a:rPr kumimoji="0" lang="zh-CN" altLang="en-US" sz="2800" b="0" i="0" u="none" strike="noStrike" kern="1200" cap="none" spc="0" normalizeH="0" baseline="0" noProof="0" dirty="0">
                <a:ln>
                  <a:noFill/>
                </a:ln>
                <a:solidFill>
                  <a:srgbClr val="FFFF00"/>
                </a:solidFill>
                <a:effectLst/>
                <a:uLnTx/>
                <a:uFillTx/>
                <a:latin typeface="Corbel" panose="020B0503020204020204"/>
                <a:ea typeface="华文楷体" panose="02010600040101010101" pitchFamily="2" charset="-122"/>
                <a:cs typeface="+mn-cs"/>
              </a:rPr>
              <a:t>排序</a:t>
            </a:r>
            <a:endParaRPr kumimoji="0" lang="en-US" sz="2800" b="0" i="0" u="none" strike="noStrike" kern="1200" cap="none" spc="0" normalizeH="0" baseline="0" noProof="0" dirty="0">
              <a:ln>
                <a:noFill/>
              </a:ln>
              <a:solidFill>
                <a:srgbClr val="FFFF00"/>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18908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569681" y="0"/>
            <a:ext cx="6858000" cy="1138773"/>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026" name="Picture 2" descr="Logistic Regression with Pytorch | Pytorch for Logistic Regression">
            <a:extLst>
              <a:ext uri="{FF2B5EF4-FFF2-40B4-BE49-F238E27FC236}">
                <a16:creationId xmlns:a16="http://schemas.microsoft.com/office/drawing/2014/main" id="{90C61159-D4E4-4C87-9883-36801FA5C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146" y="2434931"/>
            <a:ext cx="8207229" cy="36366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376AD2-EE65-4307-AB84-5390B13F0B0C}"/>
              </a:ext>
            </a:extLst>
          </p:cNvPr>
          <p:cNvSpPr txBox="1"/>
          <p:nvPr/>
        </p:nvSpPr>
        <p:spPr>
          <a:xfrm>
            <a:off x="5220748" y="1602186"/>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REGRESSION/</a:t>
            </a:r>
            <a:r>
              <a:rPr kumimoji="0" lang="ja-JP" altLang="en-US" sz="18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回归</a:t>
            </a:r>
          </a:p>
        </p:txBody>
      </p:sp>
    </p:spTree>
    <p:extLst>
      <p:ext uri="{BB962C8B-B14F-4D97-AF65-F5344CB8AC3E}">
        <p14:creationId xmlns:p14="http://schemas.microsoft.com/office/powerpoint/2010/main" val="42736411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F92667E-4AD8-476B-A01A-BDC7C5691430}"/>
              </a:ext>
            </a:extLst>
          </p:cNvPr>
          <p:cNvGrpSpPr/>
          <p:nvPr/>
        </p:nvGrpSpPr>
        <p:grpSpPr>
          <a:xfrm>
            <a:off x="3274501" y="2434931"/>
            <a:ext cx="6858000" cy="3429000"/>
            <a:chOff x="3089944" y="2052209"/>
            <a:chExt cx="6858000" cy="3429000"/>
          </a:xfrm>
        </p:grpSpPr>
        <p:pic>
          <p:nvPicPr>
            <p:cNvPr id="9218" name="Picture 2" descr="Logistic Regression — Detailed Overview | by Saishruthi Swaminathan |  Towards Data Science">
              <a:extLst>
                <a:ext uri="{FF2B5EF4-FFF2-40B4-BE49-F238E27FC236}">
                  <a16:creationId xmlns:a16="http://schemas.microsoft.com/office/drawing/2014/main" id="{F345FBBA-FA29-4899-B498-8D82811A6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944" y="2052209"/>
              <a:ext cx="6858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CCB4ECF-A3E5-4C2E-957B-4D4DA62EE6CD}"/>
                </a:ext>
              </a:extLst>
            </p:cNvPr>
            <p:cNvSpPr/>
            <p:nvPr/>
          </p:nvSpPr>
          <p:spPr>
            <a:xfrm>
              <a:off x="5863905" y="5179205"/>
              <a:ext cx="1543574" cy="302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grpSp>
      <p:sp>
        <p:nvSpPr>
          <p:cNvPr id="9" name="TextBox 8">
            <a:extLst>
              <a:ext uri="{FF2B5EF4-FFF2-40B4-BE49-F238E27FC236}">
                <a16:creationId xmlns:a16="http://schemas.microsoft.com/office/drawing/2014/main" id="{0918CF44-8BCA-47A0-A059-0EC1DC204C46}"/>
              </a:ext>
            </a:extLst>
          </p:cNvPr>
          <p:cNvSpPr txBox="1"/>
          <p:nvPr/>
        </p:nvSpPr>
        <p:spPr>
          <a:xfrm>
            <a:off x="2569681" y="0"/>
            <a:ext cx="6858000" cy="1138773"/>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6" name="TextBox 5">
            <a:extLst>
              <a:ext uri="{FF2B5EF4-FFF2-40B4-BE49-F238E27FC236}">
                <a16:creationId xmlns:a16="http://schemas.microsoft.com/office/drawing/2014/main" id="{89376AD2-EE65-4307-AB84-5390B13F0B0C}"/>
              </a:ext>
            </a:extLst>
          </p:cNvPr>
          <p:cNvSpPr txBox="1"/>
          <p:nvPr/>
        </p:nvSpPr>
        <p:spPr>
          <a:xfrm>
            <a:off x="5220748" y="1602186"/>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orbel" panose="020B0503020204020204"/>
                <a:ea typeface="+mn-ea"/>
                <a:cs typeface="+mn-cs"/>
              </a:rPr>
              <a:t>REGRESSION/</a:t>
            </a:r>
            <a:r>
              <a:rPr kumimoji="0" lang="ja-JP" altLang="en-US" sz="1800" b="0" i="0" u="none" strike="noStrike" kern="1200" cap="none" spc="0" normalizeH="0" baseline="0" noProof="0" dirty="0">
                <a:ln>
                  <a:noFill/>
                </a:ln>
                <a:solidFill>
                  <a:prstClr val="white"/>
                </a:solidFill>
                <a:effectLst/>
                <a:uLnTx/>
                <a:uFillTx/>
                <a:latin typeface="Corbel" panose="020B0503020204020204"/>
                <a:ea typeface="メイリオ" panose="020B0604030504040204" pitchFamily="34" charset="-128"/>
                <a:cs typeface="+mn-cs"/>
              </a:rPr>
              <a:t>回归</a:t>
            </a:r>
          </a:p>
        </p:txBody>
      </p:sp>
    </p:spTree>
    <p:extLst>
      <p:ext uri="{BB962C8B-B14F-4D97-AF65-F5344CB8AC3E}">
        <p14:creationId xmlns:p14="http://schemas.microsoft.com/office/powerpoint/2010/main" val="6061643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18CF44-8BCA-47A0-A059-0EC1DC204C46}"/>
              </a:ext>
            </a:extLst>
          </p:cNvPr>
          <p:cNvSpPr txBox="1"/>
          <p:nvPr/>
        </p:nvSpPr>
        <p:spPr>
          <a:xfrm>
            <a:off x="2529568" y="243840"/>
            <a:ext cx="6858000" cy="1508105"/>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kumimoji="0" lang="en-US" sz="3600" b="1" i="0" u="none" strike="noStrike" kern="1200" cap="none" spc="0" normalizeH="0" baseline="0" noProof="0" dirty="0">
                <a:ln>
                  <a:noFill/>
                </a:ln>
                <a:solidFill>
                  <a:srgbClr val="FFC000"/>
                </a:solidFill>
                <a:effectLst/>
                <a:uLnTx/>
                <a:uFillTx/>
                <a:latin typeface="Corbel" panose="020B0503020204020204"/>
                <a:ea typeface="+mn-ea"/>
                <a:cs typeface="+mn-cs"/>
              </a:rPr>
            </a:br>
            <a:r>
              <a:rPr kumimoji="0" lang="en-US" sz="3200" b="1" i="0" u="none" strike="noStrike" kern="1200" cap="none" spc="0" normalizeH="0" baseline="0" noProof="0" dirty="0">
                <a:ln>
                  <a:noFill/>
                </a:ln>
                <a:solidFill>
                  <a:srgbClr val="FFC000"/>
                </a:solidFill>
                <a:effectLst/>
                <a:uLnTx/>
                <a:uFillTx/>
                <a:latin typeface="Corbel" panose="020B0503020204020204"/>
                <a:ea typeface="+mn-ea"/>
                <a:cs typeface="+mn-cs"/>
              </a:rPr>
              <a:t>CHURN ANALYSIS</a:t>
            </a:r>
            <a:r>
              <a:rPr kumimoji="0" lang="en-US" altLang="zh-CN" sz="3200" b="1"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---REGRESSION/</a:t>
            </a:r>
            <a:r>
              <a:rPr kumimoji="0" lang="zh-CN" altLang="en-US" sz="3200" b="1" i="0" u="none" strike="noStrike" kern="1200" cap="none" spc="0" normalizeH="0" baseline="0" noProof="0" dirty="0">
                <a:ln>
                  <a:noFill/>
                </a:ln>
                <a:solidFill>
                  <a:srgbClr val="FFC000"/>
                </a:solidFill>
                <a:effectLst/>
                <a:uLnTx/>
                <a:uFillTx/>
                <a:latin typeface="Corbel" panose="020B0503020204020204"/>
                <a:ea typeface="华文楷体" panose="02010600040101010101" pitchFamily="2" charset="-122"/>
                <a:cs typeface="+mn-cs"/>
              </a:rPr>
              <a:t>回归</a:t>
            </a:r>
            <a:endParaRPr kumimoji="0" lang="en-US" sz="2000" b="1" i="0" u="none" strike="noStrike" kern="1200" cap="none" spc="0" normalizeH="0" baseline="0" noProof="0" dirty="0">
              <a:ln>
                <a:noFill/>
              </a:ln>
              <a:solidFill>
                <a:srgbClr val="FFC000"/>
              </a:solidFill>
              <a:effectLst/>
              <a:uLnTx/>
              <a:uFillTx/>
              <a:latin typeface="Corbel" panose="020B0503020204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3" name="Picture 2">
            <a:extLst>
              <a:ext uri="{FF2B5EF4-FFF2-40B4-BE49-F238E27FC236}">
                <a16:creationId xmlns:a16="http://schemas.microsoft.com/office/drawing/2014/main" id="{FC38EDDE-EB12-47C7-B6B2-B7290C8E6DD9}"/>
              </a:ext>
            </a:extLst>
          </p:cNvPr>
          <p:cNvPicPr>
            <a:picLocks noChangeAspect="1"/>
          </p:cNvPicPr>
          <p:nvPr/>
        </p:nvPicPr>
        <p:blipFill>
          <a:blip r:embed="rId2"/>
          <a:stretch>
            <a:fillRect/>
          </a:stretch>
        </p:blipFill>
        <p:spPr>
          <a:xfrm>
            <a:off x="2653795" y="1846495"/>
            <a:ext cx="7143750" cy="4333875"/>
          </a:xfrm>
          <a:prstGeom prst="rect">
            <a:avLst/>
          </a:prstGeom>
        </p:spPr>
      </p:pic>
    </p:spTree>
    <p:extLst>
      <p:ext uri="{BB962C8B-B14F-4D97-AF65-F5344CB8AC3E}">
        <p14:creationId xmlns:p14="http://schemas.microsoft.com/office/powerpoint/2010/main" val="2725122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otalTime>3</TotalTime>
  <Words>6527</Words>
  <Application>Microsoft Office PowerPoint</Application>
  <PresentationFormat>Widescreen</PresentationFormat>
  <Paragraphs>1367</Paragraphs>
  <Slides>121</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121</vt:i4>
      </vt:variant>
    </vt:vector>
  </HeadingPairs>
  <TitlesOfParts>
    <vt:vector size="132" baseType="lpstr">
      <vt:lpstr>Helvetica Neue</vt:lpstr>
      <vt:lpstr>oswaldregular</vt:lpstr>
      <vt:lpstr>Tiempos Text</vt:lpstr>
      <vt:lpstr>Arial</vt:lpstr>
      <vt:lpstr>Arial</vt:lpstr>
      <vt:lpstr>Calibri</vt:lpstr>
      <vt:lpstr>Calibri Light</vt:lpstr>
      <vt:lpstr>Corbel</vt:lpstr>
      <vt:lpstr>Fira Sans</vt:lpstr>
      <vt:lpstr>Office Theme</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Business Data analysis/商业数据分析  </vt:lpstr>
      <vt:lpstr>PowerPoint Presentation</vt:lpstr>
      <vt:lpstr>PowerPoint Presentation</vt:lpstr>
      <vt:lpstr>PowerPoint Presentation</vt:lpstr>
      <vt:lpstr>PowerPoint Presentation</vt:lpstr>
      <vt:lpstr>Business Data analysis/商业数据分析  </vt:lpstr>
      <vt:lpstr>PowerPoint Presentation</vt:lpstr>
      <vt:lpstr>Business Data analysis/商业数据分析  </vt:lpstr>
      <vt:lpstr>Business Data analysis/商业数据分析  </vt:lpstr>
      <vt:lpstr>Business Data analysis/商业数据分析  </vt:lpstr>
      <vt:lpstr>Business Data analysis/商业数据分析  </vt:lpstr>
      <vt:lpstr>PowerPoint Presentation</vt:lpstr>
      <vt:lpstr>PowerPoint Presentation</vt:lpstr>
      <vt:lpstr>PowerPoint Presentation</vt:lpstr>
      <vt:lpstr>PowerPoint Presentation</vt:lpstr>
      <vt:lpstr>PowerPoint Presentation</vt:lpstr>
      <vt:lpstr>Business Data analysis /商业数据分析  </vt:lpstr>
      <vt:lpstr>Business Data analysis /商业数据分析  </vt:lpstr>
      <vt:lpstr>Business Data analysis /商业数据分析  </vt:lpstr>
      <vt:lpstr>Business Data analysis /商业数据分析  </vt:lpstr>
      <vt:lpstr>Business Data analysis /商业数据分析  </vt:lpstr>
      <vt:lpstr>Business Data analysis /商业数据分析  </vt:lpstr>
      <vt:lpstr>Business Data analysis /商业数据分析  </vt:lpstr>
      <vt:lpstr>Business Data analysis /商业数据分析  </vt:lpstr>
      <vt:lpstr>Business Data analysis /商业数据分析  </vt:lpstr>
      <vt:lpstr>Business Data analysis /商业数据分析  </vt:lpstr>
      <vt:lpstr>Business Data analysis /商业数据分析  </vt:lpstr>
      <vt:lpstr>Credit Risk &amp; Credit Losses</vt:lpstr>
      <vt:lpstr>Credit Risk &amp; Credit Losses</vt:lpstr>
      <vt:lpstr>Credit Risk &amp; Credit Losses</vt:lpstr>
      <vt:lpstr>Credit analysis 信用借贷分析</vt:lpstr>
      <vt:lpstr>Credit analysis 信用借贷分析</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Data analysis/商业数据分析  </vt:lpstr>
      <vt:lpstr>Business problems 1:Sales performance kpi 银行销售业务问题1：怎么提高销售业绩</vt:lpstr>
      <vt:lpstr>Sales conversion rate 销售人员客户转换率</vt:lpstr>
      <vt:lpstr>Sales data/销售数据</vt:lpstr>
      <vt:lpstr>Sales data/销售数据</vt:lpstr>
      <vt:lpstr>Funnel analysis 过滤分析</vt:lpstr>
      <vt:lpstr>Business problems 2: customer relationship 业务问题2：客户关系</vt:lpstr>
      <vt:lpstr>Cohort analysis</vt:lpstr>
      <vt:lpstr>Cohort analysis</vt:lpstr>
      <vt:lpstr>Business problems 3 :Marketing campaigns 业务问题3：怎么提高促销有效率</vt:lpstr>
      <vt:lpstr>RFM Analysis</vt:lpstr>
      <vt:lpstr>RFM </vt:lpstr>
      <vt:lpstr>Business Data analysis /商业数据分析  </vt:lpstr>
      <vt:lpstr>Business Data analysis/商业数据分析  </vt:lpstr>
      <vt:lpstr>Business Data analysis /商业数据分析  </vt:lpstr>
      <vt:lpstr>Business Data analysis /商业数据分析  </vt:lpstr>
      <vt:lpstr>Business Data analysis /商业数据分析  </vt:lpstr>
      <vt:lpstr>Business Data analysis /商业数据分析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 Risk &amp; Credit Losses</vt:lpstr>
      <vt:lpstr>Credit Risk &amp; Credit Losses</vt:lpstr>
      <vt:lpstr>Credit Risk &amp; Credit Losses</vt:lpstr>
      <vt:lpstr>Credit analysis 信用借贷分析</vt:lpstr>
      <vt:lpstr>Credit analysis 信用借贷分析</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 abc</dc:creator>
  <cp:lastModifiedBy>vic abc</cp:lastModifiedBy>
  <cp:revision>1</cp:revision>
  <dcterms:created xsi:type="dcterms:W3CDTF">2022-08-30T15:26:18Z</dcterms:created>
  <dcterms:modified xsi:type="dcterms:W3CDTF">2022-08-30T15:30:10Z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2022-08-30T15:26:18Z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808c7684-432a-4f1d-8a27-3ab41831f393</vt:lpwstr>
  </property>
  <property fmtid="{D5CDD505-2E9C-101B-9397-08002B2CF9AE}" pid="7" name="MSIP_Label_defa4170-0d19-0005-0004-bc88714345d2_ActionId">
    <vt:lpwstr>f72da6e1-3185-4a73-a005-a51a3b569540</vt:lpwstr>
  </property>
  <property fmtid="{D5CDD505-2E9C-101B-9397-08002B2CF9AE}" pid="8" name="MSIP_Label_defa4170-0d19-0005-0004-bc88714345d2_ContentBits">
    <vt:lpwstr>0</vt:lpwstr>
  </property>
</Properties>
</file>